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7" r:id="rId2"/>
    <p:sldMasterId id="2147483671" r:id="rId3"/>
  </p:sldMasterIdLst>
  <p:notesMasterIdLst>
    <p:notesMasterId r:id="rId28"/>
  </p:notesMasterIdLst>
  <p:sldIdLst>
    <p:sldId id="296" r:id="rId4"/>
    <p:sldId id="297" r:id="rId5"/>
    <p:sldId id="298" r:id="rId6"/>
    <p:sldId id="299" r:id="rId7"/>
    <p:sldId id="304" r:id="rId8"/>
    <p:sldId id="303" r:id="rId9"/>
    <p:sldId id="306" r:id="rId10"/>
    <p:sldId id="308" r:id="rId11"/>
    <p:sldId id="307" r:id="rId12"/>
    <p:sldId id="309" r:id="rId13"/>
    <p:sldId id="310" r:id="rId14"/>
    <p:sldId id="311" r:id="rId15"/>
    <p:sldId id="312" r:id="rId16"/>
    <p:sldId id="313" r:id="rId17"/>
    <p:sldId id="314" r:id="rId18"/>
    <p:sldId id="315" r:id="rId19"/>
    <p:sldId id="316" r:id="rId20"/>
    <p:sldId id="317" r:id="rId21"/>
    <p:sldId id="318" r:id="rId22"/>
    <p:sldId id="319" r:id="rId23"/>
    <p:sldId id="320" r:id="rId24"/>
    <p:sldId id="321" r:id="rId25"/>
    <p:sldId id="322" r:id="rId26"/>
    <p:sldId id="323" r:id="rId27"/>
  </p:sldIdLst>
  <p:sldSz cx="24384000" cy="1371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4320">
          <p15:clr>
            <a:srgbClr val="A4A3A4"/>
          </p15:clr>
        </p15:guide>
        <p15:guide id="2" pos="76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6" clrIdx="0"/>
  <p:cmAuthor id="1" name="Tom Shannon" initials="TS" lastIdx="5"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15" autoAdjust="0"/>
    <p:restoredTop sz="77617" autoAdjust="0"/>
  </p:normalViewPr>
  <p:slideViewPr>
    <p:cSldViewPr snapToGrid="0">
      <p:cViewPr varScale="1">
        <p:scale>
          <a:sx n="44" d="100"/>
          <a:sy n="44" d="100"/>
        </p:scale>
        <p:origin x="-230" y="-86"/>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wmf"/></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wmf>
</file>

<file path=ppt/media/image7.png>
</file>

<file path=ppt/media/image8.wm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069159154"/>
      </p:ext>
    </p:extLst>
  </p:cSld>
  <p:clrMap bg1="lt1" tx1="dk1" bg2="dk2" tx2="lt2" accent1="accent1" accent2="accent2" accent3="accent3" accent4="accent4" accent5="accent5" accent6="accent6" hlink="hlink" folHlink="folHlink"/>
  <p:notesStyle>
    <a:lvl1pPr marL="0" algn="l" defTabSz="1828800" rtl="0" eaLnBrk="1" latinLnBrk="0" hangingPunct="1">
      <a:defRPr sz="2400" kern="1200">
        <a:solidFill>
          <a:schemeClr val="tx1"/>
        </a:solidFill>
        <a:latin typeface="+mn-lt"/>
        <a:ea typeface="+mn-ea"/>
        <a:cs typeface="+mn-cs"/>
      </a:defRPr>
    </a:lvl1pPr>
    <a:lvl2pPr marL="914400" algn="l" defTabSz="1828800" rtl="0" eaLnBrk="1" latinLnBrk="0" hangingPunct="1">
      <a:defRPr sz="2400" kern="1200">
        <a:solidFill>
          <a:schemeClr val="tx1"/>
        </a:solidFill>
        <a:latin typeface="+mn-lt"/>
        <a:ea typeface="+mn-ea"/>
        <a:cs typeface="+mn-cs"/>
      </a:defRPr>
    </a:lvl2pPr>
    <a:lvl3pPr marL="1828800" algn="l" defTabSz="1828800" rtl="0" eaLnBrk="1" latinLnBrk="0" hangingPunct="1">
      <a:defRPr sz="2400" kern="1200">
        <a:solidFill>
          <a:schemeClr val="tx1"/>
        </a:solidFill>
        <a:latin typeface="+mn-lt"/>
        <a:ea typeface="+mn-ea"/>
        <a:cs typeface="+mn-cs"/>
      </a:defRPr>
    </a:lvl3pPr>
    <a:lvl4pPr marL="2743200" algn="l" defTabSz="1828800" rtl="0" eaLnBrk="1" latinLnBrk="0" hangingPunct="1">
      <a:defRPr sz="2400" kern="1200">
        <a:solidFill>
          <a:schemeClr val="tx1"/>
        </a:solidFill>
        <a:latin typeface="+mn-lt"/>
        <a:ea typeface="+mn-ea"/>
        <a:cs typeface="+mn-cs"/>
      </a:defRPr>
    </a:lvl4pPr>
    <a:lvl5pPr marL="3657600" algn="l" defTabSz="1828800" rtl="0" eaLnBrk="1" latinLnBrk="0" hangingPunct="1">
      <a:defRPr sz="2400" kern="1200">
        <a:solidFill>
          <a:schemeClr val="tx1"/>
        </a:solidFill>
        <a:latin typeface="+mn-lt"/>
        <a:ea typeface="+mn-ea"/>
        <a:cs typeface="+mn-cs"/>
      </a:defRPr>
    </a:lvl5pPr>
    <a:lvl6pPr marL="4572000" algn="l" defTabSz="1828800" rtl="0" eaLnBrk="1" latinLnBrk="0" hangingPunct="1">
      <a:defRPr sz="2400" kern="1200">
        <a:solidFill>
          <a:schemeClr val="tx1"/>
        </a:solidFill>
        <a:latin typeface="+mn-lt"/>
        <a:ea typeface="+mn-ea"/>
        <a:cs typeface="+mn-cs"/>
      </a:defRPr>
    </a:lvl6pPr>
    <a:lvl7pPr marL="5486400" algn="l" defTabSz="1828800" rtl="0" eaLnBrk="1" latinLnBrk="0" hangingPunct="1">
      <a:defRPr sz="2400" kern="1200">
        <a:solidFill>
          <a:schemeClr val="tx1"/>
        </a:solidFill>
        <a:latin typeface="+mn-lt"/>
        <a:ea typeface="+mn-ea"/>
        <a:cs typeface="+mn-cs"/>
      </a:defRPr>
    </a:lvl7pPr>
    <a:lvl8pPr marL="6400800" algn="l" defTabSz="1828800" rtl="0" eaLnBrk="1" latinLnBrk="0" hangingPunct="1">
      <a:defRPr sz="2400" kern="1200">
        <a:solidFill>
          <a:schemeClr val="tx1"/>
        </a:solidFill>
        <a:latin typeface="+mn-lt"/>
        <a:ea typeface="+mn-ea"/>
        <a:cs typeface="+mn-cs"/>
      </a:defRPr>
    </a:lvl8pPr>
    <a:lvl9pPr marL="7315200" algn="l" defTabSz="1828800"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2042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16</a:t>
            </a:fld>
            <a:endParaRPr lang="en-US">
              <a:solidFill>
                <a:prstClr val="black"/>
              </a:solidFill>
              <a:latin typeface="Calibri" panose="020F0502020204030204"/>
            </a:endParaRPr>
          </a:p>
        </p:txBody>
      </p:sp>
    </p:spTree>
    <p:extLst>
      <p:ext uri="{BB962C8B-B14F-4D97-AF65-F5344CB8AC3E}">
        <p14:creationId xmlns:p14="http://schemas.microsoft.com/office/powerpoint/2010/main" val="779597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17</a:t>
            </a:fld>
            <a:endParaRPr lang="en-US">
              <a:solidFill>
                <a:prstClr val="black"/>
              </a:solidFill>
              <a:latin typeface="Calibri" panose="020F0502020204030204"/>
            </a:endParaRPr>
          </a:p>
        </p:txBody>
      </p:sp>
    </p:spTree>
    <p:extLst>
      <p:ext uri="{BB962C8B-B14F-4D97-AF65-F5344CB8AC3E}">
        <p14:creationId xmlns:p14="http://schemas.microsoft.com/office/powerpoint/2010/main" val="337112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18</a:t>
            </a:fld>
            <a:endParaRPr lang="en-US">
              <a:solidFill>
                <a:prstClr val="black"/>
              </a:solidFill>
              <a:latin typeface="Calibri" panose="020F0502020204030204"/>
            </a:endParaRPr>
          </a:p>
        </p:txBody>
      </p:sp>
    </p:spTree>
    <p:extLst>
      <p:ext uri="{BB962C8B-B14F-4D97-AF65-F5344CB8AC3E}">
        <p14:creationId xmlns:p14="http://schemas.microsoft.com/office/powerpoint/2010/main" val="253078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19</a:t>
            </a:fld>
            <a:endParaRPr lang="en-US">
              <a:solidFill>
                <a:prstClr val="black"/>
              </a:solidFill>
              <a:latin typeface="Calibri" panose="020F0502020204030204"/>
            </a:endParaRPr>
          </a:p>
        </p:txBody>
      </p:sp>
    </p:spTree>
    <p:extLst>
      <p:ext uri="{BB962C8B-B14F-4D97-AF65-F5344CB8AC3E}">
        <p14:creationId xmlns:p14="http://schemas.microsoft.com/office/powerpoint/2010/main" val="3281527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22</a:t>
            </a:fld>
            <a:endParaRPr lang="en-US">
              <a:solidFill>
                <a:prstClr val="black"/>
              </a:solidFill>
              <a:latin typeface="Calibri" panose="020F0502020204030204"/>
            </a:endParaRPr>
          </a:p>
        </p:txBody>
      </p:sp>
    </p:spTree>
    <p:extLst>
      <p:ext uri="{BB962C8B-B14F-4D97-AF65-F5344CB8AC3E}">
        <p14:creationId xmlns:p14="http://schemas.microsoft.com/office/powerpoint/2010/main" val="185020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23</a:t>
            </a:fld>
            <a:endParaRPr lang="en-US">
              <a:solidFill>
                <a:prstClr val="black"/>
              </a:solidFill>
              <a:latin typeface="Calibri" panose="020F0502020204030204"/>
            </a:endParaRPr>
          </a:p>
        </p:txBody>
      </p:sp>
    </p:spTree>
    <p:extLst>
      <p:ext uri="{BB962C8B-B14F-4D97-AF65-F5344CB8AC3E}">
        <p14:creationId xmlns:p14="http://schemas.microsoft.com/office/powerpoint/2010/main" val="2813432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buSzPct val="25000"/>
            </a:pPr>
            <a:r>
              <a:rPr lang="en-AU" sz="2800" kern="1200" dirty="0" smtClean="0">
                <a:solidFill>
                  <a:schemeClr val="tx1"/>
                </a:solidFill>
                <a:effectLst/>
                <a:latin typeface="Helvetica" panose="020B0604020202020204" pitchFamily="34" charset="0"/>
                <a:ea typeface="+mn-ea"/>
                <a:cs typeface="Helvetica" panose="020B0604020202020204" pitchFamily="34" charset="0"/>
              </a:rPr>
              <a:t>VR exists through the melding of hardware and software. There are various devices and software solutions you need to be aware of when getting into creating VR content</a:t>
            </a:r>
            <a:r>
              <a:rPr lang="en-AU" sz="2800" dirty="0" smtClean="0">
                <a:latin typeface="Helvetica" panose="020B0604020202020204" pitchFamily="34" charset="0"/>
                <a:cs typeface="Helvetica" panose="020B0604020202020204" pitchFamily="34" charset="0"/>
              </a:rPr>
              <a:t>.</a:t>
            </a:r>
            <a:endParaRPr lang="en-AU" sz="2800" kern="0" dirty="0" smtClean="0">
              <a:solidFill>
                <a:srgbClr val="434343"/>
              </a:solidFill>
              <a:latin typeface="Helvetica" panose="020B0604020202020204" pitchFamily="34" charset="0"/>
              <a:ea typeface="Calibri"/>
              <a:cs typeface="Helvetica" panose="020B0604020202020204" pitchFamily="34" charset="0"/>
              <a:sym typeface="Calibri"/>
            </a:endParaRP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438DF56B-8CBC-4293-992F-179621AF3D25}" type="slidenum">
              <a:rPr lang="en-AU" smtClean="0">
                <a:solidFill>
                  <a:prstClr val="black"/>
                </a:solidFill>
                <a:latin typeface="Calibri" panose="020F0502020204030204"/>
              </a:rPr>
              <a:pPr/>
              <a:t>4</a:t>
            </a:fld>
            <a:endParaRPr lang="en-AU">
              <a:solidFill>
                <a:prstClr val="black"/>
              </a:solidFill>
              <a:latin typeface="Calibri" panose="020F0502020204030204"/>
            </a:endParaRPr>
          </a:p>
        </p:txBody>
      </p:sp>
    </p:spTree>
    <p:extLst>
      <p:ext uri="{BB962C8B-B14F-4D97-AF65-F5344CB8AC3E}">
        <p14:creationId xmlns:p14="http://schemas.microsoft.com/office/powerpoint/2010/main" val="3094519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13163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7</a:t>
            </a:fld>
            <a:endParaRPr lang="en-US">
              <a:solidFill>
                <a:prstClr val="black"/>
              </a:solidFill>
              <a:latin typeface="Calibri" panose="020F0502020204030204"/>
            </a:endParaRPr>
          </a:p>
        </p:txBody>
      </p:sp>
    </p:spTree>
    <p:extLst>
      <p:ext uri="{BB962C8B-B14F-4D97-AF65-F5344CB8AC3E}">
        <p14:creationId xmlns:p14="http://schemas.microsoft.com/office/powerpoint/2010/main" val="341908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9</a:t>
            </a:fld>
            <a:endParaRPr lang="en-US">
              <a:solidFill>
                <a:prstClr val="black"/>
              </a:solidFill>
              <a:latin typeface="Calibri" panose="020F0502020204030204"/>
            </a:endParaRPr>
          </a:p>
        </p:txBody>
      </p:sp>
    </p:spTree>
    <p:extLst>
      <p:ext uri="{BB962C8B-B14F-4D97-AF65-F5344CB8AC3E}">
        <p14:creationId xmlns:p14="http://schemas.microsoft.com/office/powerpoint/2010/main" val="1006461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10</a:t>
            </a:fld>
            <a:endParaRPr lang="en-US">
              <a:solidFill>
                <a:prstClr val="black"/>
              </a:solidFill>
              <a:latin typeface="Calibri" panose="020F0502020204030204"/>
            </a:endParaRPr>
          </a:p>
        </p:txBody>
      </p:sp>
    </p:spTree>
    <p:extLst>
      <p:ext uri="{BB962C8B-B14F-4D97-AF65-F5344CB8AC3E}">
        <p14:creationId xmlns:p14="http://schemas.microsoft.com/office/powerpoint/2010/main" val="21982072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11</a:t>
            </a:fld>
            <a:endParaRPr lang="en-US">
              <a:solidFill>
                <a:prstClr val="black"/>
              </a:solidFill>
              <a:latin typeface="Calibri" panose="020F0502020204030204"/>
            </a:endParaRPr>
          </a:p>
        </p:txBody>
      </p:sp>
    </p:spTree>
    <p:extLst>
      <p:ext uri="{BB962C8B-B14F-4D97-AF65-F5344CB8AC3E}">
        <p14:creationId xmlns:p14="http://schemas.microsoft.com/office/powerpoint/2010/main" val="22894404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12</a:t>
            </a:fld>
            <a:endParaRPr lang="en-US">
              <a:solidFill>
                <a:prstClr val="black"/>
              </a:solidFill>
              <a:latin typeface="Calibri" panose="020F0502020204030204"/>
            </a:endParaRPr>
          </a:p>
        </p:txBody>
      </p:sp>
    </p:spTree>
    <p:extLst>
      <p:ext uri="{BB962C8B-B14F-4D97-AF65-F5344CB8AC3E}">
        <p14:creationId xmlns:p14="http://schemas.microsoft.com/office/powerpoint/2010/main" val="4171025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15</a:t>
            </a:fld>
            <a:endParaRPr lang="en-US">
              <a:solidFill>
                <a:prstClr val="black"/>
              </a:solidFill>
              <a:latin typeface="Calibri" panose="020F0502020204030204"/>
            </a:endParaRPr>
          </a:p>
        </p:txBody>
      </p:sp>
    </p:spTree>
    <p:extLst>
      <p:ext uri="{BB962C8B-B14F-4D97-AF65-F5344CB8AC3E}">
        <p14:creationId xmlns:p14="http://schemas.microsoft.com/office/powerpoint/2010/main" val="505764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pPr/>
              <a:t>‹#›</a:t>
            </a:fld>
            <a:endParaRPr/>
          </a:p>
        </p:txBody>
      </p:sp>
    </p:spTree>
    <p:extLst>
      <p:ext uri="{BB962C8B-B14F-4D97-AF65-F5344CB8AC3E}">
        <p14:creationId xmlns:p14="http://schemas.microsoft.com/office/powerpoint/2010/main" val="2338323077"/>
      </p:ext>
    </p:extLst>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
        <p:nvSpPr>
          <p:cNvPr id="27" name="Rectangle"/>
          <p:cNvSpPr/>
          <p:nvPr/>
        </p:nvSpPr>
        <p:spPr>
          <a:xfrm>
            <a:off x="-20536" y="843426"/>
            <a:ext cx="477377" cy="1311937"/>
          </a:xfrm>
          <a:prstGeom prst="rect">
            <a:avLst/>
          </a:prstGeom>
          <a:solidFill>
            <a:srgbClr val="FFFC73"/>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580447763"/>
      </p:ext>
    </p:extLst>
  </p:cSld>
  <p:clrMapOvr>
    <a:masterClrMapping/>
  </p:clrMapOvr>
  <p:transition spd="med"/>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23659965" y="13030200"/>
            <a:ext cx="453238" cy="469900"/>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Tree>
    <p:extLst>
      <p:ext uri="{BB962C8B-B14F-4D97-AF65-F5344CB8AC3E}">
        <p14:creationId xmlns:p14="http://schemas.microsoft.com/office/powerpoint/2010/main" val="3734517725"/>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46938" y="13030200"/>
            <a:ext cx="479298" cy="471924"/>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
        <p:nvSpPr>
          <p:cNvPr id="27" name="Rectangle"/>
          <p:cNvSpPr/>
          <p:nvPr/>
        </p:nvSpPr>
        <p:spPr>
          <a:xfrm>
            <a:off x="-20533" y="843429"/>
            <a:ext cx="477378" cy="1311938"/>
          </a:xfrm>
          <a:prstGeom prst="rect">
            <a:avLst/>
          </a:prstGeom>
          <a:solidFill>
            <a:srgbClr val="FFFC73"/>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240466154"/>
      </p:ext>
    </p:extLst>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23646938" y="13030200"/>
            <a:ext cx="479298" cy="471924"/>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Tree>
    <p:extLst>
      <p:ext uri="{BB962C8B-B14F-4D97-AF65-F5344CB8AC3E}">
        <p14:creationId xmlns:p14="http://schemas.microsoft.com/office/powerpoint/2010/main" val="1802058186"/>
      </p:ext>
    </p:extLst>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048000" y="2244724"/>
            <a:ext cx="18288000" cy="47752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12000" b="0" i="0" u="none" strike="noStrike" cap="none">
                <a:solidFill>
                  <a:schemeClr val="dk1"/>
                </a:solidFill>
                <a:latin typeface="+mj-lt"/>
                <a:ea typeface="Calibri"/>
                <a:cs typeface="Calibri"/>
                <a:sym typeface="Calibri"/>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r>
              <a:rPr lang="en-US" dirty="0" smtClean="0"/>
              <a:t>Click to edit Master title style</a:t>
            </a:r>
            <a:endParaRPr dirty="0"/>
          </a:p>
        </p:txBody>
      </p:sp>
      <p:sp>
        <p:nvSpPr>
          <p:cNvPr id="13" name="Shape 13"/>
          <p:cNvSpPr txBox="1">
            <a:spLocks noGrp="1"/>
          </p:cNvSpPr>
          <p:nvPr>
            <p:ph type="subTitle" idx="1"/>
          </p:nvPr>
        </p:nvSpPr>
        <p:spPr>
          <a:xfrm>
            <a:off x="3048000" y="7204079"/>
            <a:ext cx="18288000" cy="3311522"/>
          </a:xfrm>
          <a:prstGeom prst="rect">
            <a:avLst/>
          </a:prstGeom>
          <a:noFill/>
          <a:ln>
            <a:noFill/>
          </a:ln>
        </p:spPr>
        <p:txBody>
          <a:bodyPr lIns="91425" tIns="91425" rIns="91425" bIns="91425" anchor="t" anchorCtr="0"/>
          <a:lstStyle>
            <a:lvl1pPr marL="0" marR="0" lvl="0" indent="0" algn="ctr" rtl="0">
              <a:lnSpc>
                <a:spcPct val="90000"/>
              </a:lnSpc>
              <a:spcBef>
                <a:spcPts val="2000"/>
              </a:spcBef>
              <a:buClr>
                <a:schemeClr val="dk1"/>
              </a:buClr>
              <a:buFont typeface="Arial"/>
              <a:buNone/>
              <a:defRPr sz="4800" b="0" i="0" u="none" strike="noStrike" cap="none">
                <a:solidFill>
                  <a:schemeClr val="dk1"/>
                </a:solidFill>
                <a:latin typeface="+mn-lt"/>
                <a:ea typeface="Calibri"/>
                <a:cs typeface="Calibri"/>
                <a:sym typeface="Calibri"/>
              </a:defRPr>
            </a:lvl1pPr>
            <a:lvl2pPr marL="914400" marR="0" lvl="1" indent="0" algn="ctr" rtl="0">
              <a:lnSpc>
                <a:spcPct val="90000"/>
              </a:lnSpc>
              <a:spcBef>
                <a:spcPts val="1000"/>
              </a:spcBef>
              <a:buClr>
                <a:schemeClr val="dk1"/>
              </a:buClr>
              <a:buFont typeface="Arial"/>
              <a:buNone/>
              <a:defRPr sz="4000" b="0" i="0" u="none" strike="noStrike" cap="none">
                <a:solidFill>
                  <a:schemeClr val="dk1"/>
                </a:solidFill>
                <a:latin typeface="Calibri"/>
                <a:ea typeface="Calibri"/>
                <a:cs typeface="Calibri"/>
                <a:sym typeface="Calibri"/>
              </a:defRPr>
            </a:lvl2pPr>
            <a:lvl3pPr marL="1828800" marR="0" lvl="2" indent="0" algn="ctr" rtl="0">
              <a:lnSpc>
                <a:spcPct val="90000"/>
              </a:lnSpc>
              <a:spcBef>
                <a:spcPts val="1000"/>
              </a:spcBef>
              <a:buClr>
                <a:schemeClr val="dk1"/>
              </a:buClr>
              <a:buFont typeface="Arial"/>
              <a:buNone/>
              <a:defRPr sz="3600" b="0" i="0" u="none" strike="noStrike" cap="none">
                <a:solidFill>
                  <a:schemeClr val="dk1"/>
                </a:solidFill>
                <a:latin typeface="Calibri"/>
                <a:ea typeface="Calibri"/>
                <a:cs typeface="Calibri"/>
                <a:sym typeface="Calibri"/>
              </a:defRPr>
            </a:lvl3pPr>
            <a:lvl4pPr marL="2743200" marR="0" lvl="3"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4pPr>
            <a:lvl5pPr marL="3657600" marR="0" lvl="4"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5pPr>
            <a:lvl6pPr marL="4572000" marR="0" lvl="5"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6pPr>
            <a:lvl7pPr marL="5486400" marR="0" lvl="6"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7pPr>
            <a:lvl8pPr marL="6400800" marR="0" lvl="7"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8pPr>
            <a:lvl9pPr marL="7315200" marR="0" lvl="8" indent="0" algn="ctr" rtl="0">
              <a:lnSpc>
                <a:spcPct val="90000"/>
              </a:lnSpc>
              <a:spcBef>
                <a:spcPts val="1000"/>
              </a:spcBef>
              <a:buClr>
                <a:schemeClr val="dk1"/>
              </a:buClr>
              <a:buFont typeface="Arial"/>
              <a:buNone/>
              <a:defRPr sz="3200" b="0" i="0" u="none" strike="noStrike" cap="none">
                <a:solidFill>
                  <a:schemeClr val="dk1"/>
                </a:solidFill>
                <a:latin typeface="Calibri"/>
                <a:ea typeface="Calibri"/>
                <a:cs typeface="Calibri"/>
                <a:sym typeface="Calibri"/>
              </a:defRPr>
            </a:lvl9pPr>
          </a:lstStyle>
          <a:p>
            <a:r>
              <a:rPr lang="en-US" dirty="0" smtClean="0"/>
              <a:t>Click to edit Master subtitle style</a:t>
            </a:r>
            <a:endParaRPr dirty="0"/>
          </a:p>
        </p:txBody>
      </p:sp>
      <p:sp>
        <p:nvSpPr>
          <p:cNvPr id="14" name="Shape 14"/>
          <p:cNvSpPr txBox="1">
            <a:spLocks noGrp="1"/>
          </p:cNvSpPr>
          <p:nvPr>
            <p:ph type="dt" idx="10"/>
          </p:nvPr>
        </p:nvSpPr>
        <p:spPr>
          <a:xfrm>
            <a:off x="1676405" y="12712705"/>
            <a:ext cx="5486398" cy="730250"/>
          </a:xfrm>
          <a:prstGeom prst="rect">
            <a:avLst/>
          </a:prstGeom>
          <a:noFill/>
          <a:ln>
            <a:noFill/>
          </a:ln>
        </p:spPr>
        <p:txBody>
          <a:bodyPr lIns="91425" tIns="91425" rIns="91425" bIns="91425" anchor="ctr" anchorCtr="0"/>
          <a:lstStyle>
            <a:lvl1pPr marL="0" marR="0" lvl="0" indent="0" algn="l"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8077200" y="12712705"/>
            <a:ext cx="8229600" cy="730250"/>
          </a:xfrm>
          <a:prstGeom prst="rect">
            <a:avLst/>
          </a:prstGeom>
          <a:noFill/>
          <a:ln>
            <a:noFill/>
          </a:ln>
        </p:spPr>
        <p:txBody>
          <a:bodyPr lIns="91425" tIns="91425" rIns="91425" bIns="91425" anchor="ctr" anchorCtr="0"/>
          <a:lstStyle>
            <a:lvl1pPr marL="0" marR="0" lvl="0" indent="0" algn="ctr" rtl="0">
              <a:spcBef>
                <a:spcPts val="0"/>
              </a:spcBef>
              <a:buNone/>
              <a:defRPr sz="2400" b="0" i="0" u="none" strike="noStrike" cap="none">
                <a:solidFill>
                  <a:srgbClr val="888888"/>
                </a:solidFill>
                <a:latin typeface="Calibri"/>
                <a:ea typeface="Calibri"/>
                <a:cs typeface="Calibri"/>
                <a:sym typeface="Calibri"/>
              </a:defRPr>
            </a:lvl1pPr>
            <a:lvl2pPr marL="914400" marR="0" lvl="1" indent="0" algn="l" rtl="0">
              <a:spcBef>
                <a:spcPts val="0"/>
              </a:spcBef>
              <a:buNone/>
              <a:defRPr sz="3600" b="0" i="0" u="none" strike="noStrike" cap="none">
                <a:solidFill>
                  <a:schemeClr val="dk1"/>
                </a:solidFill>
                <a:latin typeface="Calibri"/>
                <a:ea typeface="Calibri"/>
                <a:cs typeface="Calibri"/>
                <a:sym typeface="Calibri"/>
              </a:defRPr>
            </a:lvl2pPr>
            <a:lvl3pPr marL="1828800" marR="0" lvl="2" indent="0" algn="l" rtl="0">
              <a:spcBef>
                <a:spcPts val="0"/>
              </a:spcBef>
              <a:buNone/>
              <a:defRPr sz="3600" b="0" i="0" u="none" strike="noStrike" cap="none">
                <a:solidFill>
                  <a:schemeClr val="dk1"/>
                </a:solidFill>
                <a:latin typeface="Calibri"/>
                <a:ea typeface="Calibri"/>
                <a:cs typeface="Calibri"/>
                <a:sym typeface="Calibri"/>
              </a:defRPr>
            </a:lvl3pPr>
            <a:lvl4pPr marL="2743200" marR="0" lvl="3" indent="0" algn="l" rtl="0">
              <a:spcBef>
                <a:spcPts val="0"/>
              </a:spcBef>
              <a:buNone/>
              <a:defRPr sz="3600" b="0" i="0" u="none" strike="noStrike" cap="none">
                <a:solidFill>
                  <a:schemeClr val="dk1"/>
                </a:solidFill>
                <a:latin typeface="Calibri"/>
                <a:ea typeface="Calibri"/>
                <a:cs typeface="Calibri"/>
                <a:sym typeface="Calibri"/>
              </a:defRPr>
            </a:lvl4pPr>
            <a:lvl5pPr marL="3657600" marR="0" lvl="4" indent="0" algn="l" rtl="0">
              <a:spcBef>
                <a:spcPts val="0"/>
              </a:spcBef>
              <a:buNone/>
              <a:defRPr sz="3600" b="0" i="0" u="none" strike="noStrike" cap="none">
                <a:solidFill>
                  <a:schemeClr val="dk1"/>
                </a:solidFill>
                <a:latin typeface="Calibri"/>
                <a:ea typeface="Calibri"/>
                <a:cs typeface="Calibri"/>
                <a:sym typeface="Calibri"/>
              </a:defRPr>
            </a:lvl5pPr>
            <a:lvl6pPr marL="4572000" marR="0" lvl="5" indent="0" algn="l" rtl="0">
              <a:spcBef>
                <a:spcPts val="0"/>
              </a:spcBef>
              <a:buNone/>
              <a:defRPr sz="3600" b="0" i="0" u="none" strike="noStrike" cap="none">
                <a:solidFill>
                  <a:schemeClr val="dk1"/>
                </a:solidFill>
                <a:latin typeface="Calibri"/>
                <a:ea typeface="Calibri"/>
                <a:cs typeface="Calibri"/>
                <a:sym typeface="Calibri"/>
              </a:defRPr>
            </a:lvl6pPr>
            <a:lvl7pPr marL="5486400" marR="0" lvl="6" indent="0" algn="l" rtl="0">
              <a:spcBef>
                <a:spcPts val="0"/>
              </a:spcBef>
              <a:buNone/>
              <a:defRPr sz="3600" b="0" i="0" u="none" strike="noStrike" cap="none">
                <a:solidFill>
                  <a:schemeClr val="dk1"/>
                </a:solidFill>
                <a:latin typeface="Calibri"/>
                <a:ea typeface="Calibri"/>
                <a:cs typeface="Calibri"/>
                <a:sym typeface="Calibri"/>
              </a:defRPr>
            </a:lvl7pPr>
            <a:lvl8pPr marL="6400800" marR="0" lvl="7" indent="0" algn="l" rtl="0">
              <a:spcBef>
                <a:spcPts val="0"/>
              </a:spcBef>
              <a:buNone/>
              <a:defRPr sz="3600" b="0" i="0" u="none" strike="noStrike" cap="none">
                <a:solidFill>
                  <a:schemeClr val="dk1"/>
                </a:solidFill>
                <a:latin typeface="Calibri"/>
                <a:ea typeface="Calibri"/>
                <a:cs typeface="Calibri"/>
                <a:sym typeface="Calibri"/>
              </a:defRPr>
            </a:lvl8pPr>
            <a:lvl9pPr marL="7315200" marR="0" lvl="8" indent="0" algn="l" rtl="0">
              <a:spcBef>
                <a:spcPts val="0"/>
              </a:spcBef>
              <a:buNone/>
              <a:defRPr sz="36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17221205" y="12712705"/>
            <a:ext cx="5486398" cy="730250"/>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2400" smtClean="0">
                <a:solidFill>
                  <a:srgbClr val="888888"/>
                </a:solidFill>
                <a:latin typeface="Calibri"/>
                <a:ea typeface="Calibri"/>
                <a:cs typeface="Calibri"/>
                <a:sym typeface="Calibri"/>
              </a:rPr>
              <a:pPr algn="r">
                <a:buSzPct val="25000"/>
              </a:pPr>
              <a:t>‹#›</a:t>
            </a:fld>
            <a:endParaRPr lang="en-US" sz="24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35704092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FA4709-AD01-4518-B6F0-5E693C84B8C7}"/>
              </a:ext>
            </a:extLst>
          </p:cNvPr>
          <p:cNvSpPr>
            <a:spLocks noGrp="1"/>
          </p:cNvSpPr>
          <p:nvPr>
            <p:ph type="title"/>
          </p:nvPr>
        </p:nvSpPr>
        <p:spPr/>
        <p:txBody>
          <a:bodyPr/>
          <a:lstStyle/>
          <a:p>
            <a:r>
              <a:rPr lang="en-US" dirty="0" smtClean="0"/>
              <a:t>Click to edit Master title style</a:t>
            </a:r>
            <a:endParaRPr lang="en-US" dirty="0"/>
          </a:p>
        </p:txBody>
      </p:sp>
      <p:sp>
        <p:nvSpPr>
          <p:cNvPr id="3" name="Content Placeholder 2">
            <a:extLst>
              <a:ext uri="{FF2B5EF4-FFF2-40B4-BE49-F238E27FC236}">
                <a16:creationId xmlns:a16="http://schemas.microsoft.com/office/drawing/2014/main" xmlns="" id="{55626CB4-C5FC-4F56-9B74-964E69274DC4}"/>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E3A8644-C72A-4249-A146-7DB49D92D355}"/>
              </a:ext>
            </a:extLst>
          </p:cNvPr>
          <p:cNvSpPr>
            <a:spLocks noGrp="1"/>
          </p:cNvSpPr>
          <p:nvPr>
            <p:ph type="dt" sz="half" idx="10"/>
          </p:nvPr>
        </p:nvSpPr>
        <p:spPr>
          <a:xfrm>
            <a:off x="1676405" y="12712705"/>
            <a:ext cx="5486398" cy="730250"/>
          </a:xfrm>
          <a:prstGeom prst="rect">
            <a:avLst/>
          </a:prstGeom>
        </p:spPr>
        <p:txBody>
          <a:bodyPr/>
          <a:lstStyle/>
          <a:p>
            <a:fld id="{94553CC9-D22E-49DB-A511-08248B44581F}" type="datetimeFigureOut">
              <a:rPr lang="en-US" sz="3600" kern="1200" smtClean="0">
                <a:solidFill>
                  <a:srgbClr val="27292E"/>
                </a:solidFill>
                <a:latin typeface="Helvetica"/>
                <a:ea typeface="+mn-ea"/>
              </a:rPr>
              <a:pPr/>
              <a:t>5/29/2018</a:t>
            </a:fld>
            <a:endParaRPr lang="en-US" sz="3600" kern="1200">
              <a:solidFill>
                <a:srgbClr val="27292E"/>
              </a:solidFill>
              <a:latin typeface="Helvetica"/>
              <a:ea typeface="+mn-ea"/>
            </a:endParaRPr>
          </a:p>
        </p:txBody>
      </p:sp>
      <p:sp>
        <p:nvSpPr>
          <p:cNvPr id="5" name="Footer Placeholder 4">
            <a:extLst>
              <a:ext uri="{FF2B5EF4-FFF2-40B4-BE49-F238E27FC236}">
                <a16:creationId xmlns:a16="http://schemas.microsoft.com/office/drawing/2014/main" xmlns="" id="{C0F7B9A6-BD10-4107-9258-B6C52473E3E7}"/>
              </a:ext>
            </a:extLst>
          </p:cNvPr>
          <p:cNvSpPr>
            <a:spLocks noGrp="1"/>
          </p:cNvSpPr>
          <p:nvPr>
            <p:ph type="ftr" sz="quarter" idx="11"/>
          </p:nvPr>
        </p:nvSpPr>
        <p:spPr>
          <a:xfrm>
            <a:off x="8077200" y="12712705"/>
            <a:ext cx="8229600" cy="730250"/>
          </a:xfrm>
          <a:prstGeom prst="rect">
            <a:avLst/>
          </a:prstGeom>
        </p:spPr>
        <p:txBody>
          <a:bodyPr/>
          <a:lstStyle/>
          <a:p>
            <a:endParaRPr lang="en-US" sz="3600" kern="1200">
              <a:solidFill>
                <a:srgbClr val="27292E"/>
              </a:solidFill>
              <a:latin typeface="Helvetica"/>
              <a:ea typeface="+mn-ea"/>
            </a:endParaRPr>
          </a:p>
        </p:txBody>
      </p:sp>
      <p:sp>
        <p:nvSpPr>
          <p:cNvPr id="6" name="Slide Number Placeholder 5">
            <a:extLst>
              <a:ext uri="{FF2B5EF4-FFF2-40B4-BE49-F238E27FC236}">
                <a16:creationId xmlns:a16="http://schemas.microsoft.com/office/drawing/2014/main" xmlns="" id="{E4E5CBD2-47B3-4A39-BD6B-F3C6E3BC3FB0}"/>
              </a:ext>
            </a:extLst>
          </p:cNvPr>
          <p:cNvSpPr>
            <a:spLocks noGrp="1"/>
          </p:cNvSpPr>
          <p:nvPr>
            <p:ph type="sldNum" sz="quarter" idx="12"/>
          </p:nvPr>
        </p:nvSpPr>
        <p:spPr/>
        <p:txBody>
          <a:bodyPr/>
          <a:lstStyle/>
          <a:p>
            <a:fld id="{A251C5A0-5862-45F2-A99F-DB3A2127547D}" type="slidenum">
              <a:rPr lang="en-US" smtClean="0">
                <a:solidFill>
                  <a:srgbClr val="27292E"/>
                </a:solidFill>
              </a:rPr>
              <a:pPr/>
              <a:t>‹#›</a:t>
            </a:fld>
            <a:endParaRPr lang="en-US">
              <a:solidFill>
                <a:srgbClr val="27292E"/>
              </a:solidFill>
            </a:endParaRPr>
          </a:p>
        </p:txBody>
      </p:sp>
    </p:spTree>
    <p:extLst>
      <p:ext uri="{BB962C8B-B14F-4D97-AF65-F5344CB8AC3E}">
        <p14:creationId xmlns:p14="http://schemas.microsoft.com/office/powerpoint/2010/main" val="104081337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pPr/>
              <a:t>‹#›</a:t>
            </a:fld>
            <a:endParaRPr/>
          </a:p>
        </p:txBody>
      </p:sp>
    </p:spTree>
    <p:extLst>
      <p:ext uri="{BB962C8B-B14F-4D97-AF65-F5344CB8AC3E}">
        <p14:creationId xmlns:p14="http://schemas.microsoft.com/office/powerpoint/2010/main" val="34198032"/>
      </p:ext>
    </p:extLst>
  </p:cSld>
  <p:clrMapOvr>
    <a:masterClrMapping/>
  </p:clrMapOvr>
  <p:transition spd="med"/>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23659966" y="13030200"/>
            <a:ext cx="479298" cy="471924"/>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
        <p:nvSpPr>
          <p:cNvPr id="27" name="Rectangle"/>
          <p:cNvSpPr/>
          <p:nvPr/>
        </p:nvSpPr>
        <p:spPr>
          <a:xfrm>
            <a:off x="-20535" y="843427"/>
            <a:ext cx="477378" cy="1311938"/>
          </a:xfrm>
          <a:prstGeom prst="rect">
            <a:avLst/>
          </a:prstGeom>
          <a:solidFill>
            <a:srgbClr val="FFFC73"/>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162247704"/>
      </p:ext>
    </p:extLst>
  </p:cSld>
  <p:clrMapOvr>
    <a:masterClrMapping/>
  </p:clrMapOvr>
  <p:transition spd="med"/>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23659966" y="13030200"/>
            <a:ext cx="479298" cy="471924"/>
          </a:xfrm>
          <a:prstGeom prst="rect">
            <a:avLst/>
          </a:prstGeom>
        </p:spPr>
        <p:txBody>
          <a:bodyPr/>
          <a:lstStyle>
            <a:lvl1pPr>
              <a:defRPr sz="2400">
                <a:latin typeface="+mn-lt"/>
                <a:ea typeface="+mn-ea"/>
                <a:cs typeface="+mn-cs"/>
                <a:sym typeface="Helvetica Light"/>
              </a:defRPr>
            </a:lvl1pPr>
          </a:lstStyle>
          <a:p>
            <a:fld id="{86CB4B4D-7CA3-9044-876B-883B54F8677D}" type="slidenum">
              <a:rPr/>
              <a:pPr/>
              <a:t>‹#›</a:t>
            </a:fld>
            <a:endParaRPr/>
          </a:p>
        </p:txBody>
      </p:sp>
    </p:spTree>
    <p:extLst>
      <p:ext uri="{BB962C8B-B14F-4D97-AF65-F5344CB8AC3E}">
        <p14:creationId xmlns:p14="http://schemas.microsoft.com/office/powerpoint/2010/main" val="3266026708"/>
      </p:ext>
    </p:extLst>
  </p:cSld>
  <p:clrMapOvr>
    <a:masterClrMapping/>
  </p:clrMapOvr>
  <p:transition spd="med"/>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pPr/>
              <a:t>‹#›</a:t>
            </a:fld>
            <a:endParaRPr/>
          </a:p>
        </p:txBody>
      </p:sp>
    </p:spTree>
    <p:extLst>
      <p:ext uri="{BB962C8B-B14F-4D97-AF65-F5344CB8AC3E}">
        <p14:creationId xmlns:p14="http://schemas.microsoft.com/office/powerpoint/2010/main" val="165738417"/>
      </p:ext>
    </p:extLst>
  </p:cSld>
  <p:clrMapOvr>
    <a:masterClrMapping/>
  </p:clrMapOvr>
  <p:transition spd="med"/>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29799" y="13131801"/>
            <a:ext cx="415178" cy="410369"/>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pPr algn="ctr" defTabSz="825500" hangingPunct="0"/>
            <a:fld id="{86CB4B4D-7CA3-9044-876B-883B54F8677D}" type="slidenum">
              <a:rPr lang="en-US" smtClean="0"/>
              <a:pPr algn="ctr" defTabSz="825500" hangingPunct="0"/>
              <a:t>‹#›</a:t>
            </a:fld>
            <a:endParaRPr lang="en-US"/>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13142769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ransition spd="med"/>
  <p:timing>
    <p:tnLst>
      <p:par>
        <p:cTn id="1" dur="indefinite" restart="never" nodeType="tmRoot"/>
      </p:par>
    </p:tnLst>
  </p:timing>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29797" y="13131801"/>
            <a:ext cx="415178" cy="410369"/>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pPr algn="ctr" defTabSz="825500" hangingPunct="0"/>
            <a:fld id="{86CB4B4D-7CA3-9044-876B-883B54F8677D}" type="slidenum">
              <a:rPr lang="en-US" smtClean="0"/>
              <a:pPr algn="ctr" defTabSz="825500" hangingPunct="0"/>
              <a:t>‹#›</a:t>
            </a:fld>
            <a:endParaRPr lang="en-US"/>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132989047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23738971" y="13131800"/>
            <a:ext cx="396826" cy="406400"/>
          </a:xfrm>
          <a:prstGeom prst="rect">
            <a:avLst/>
          </a:prstGeom>
          <a:ln w="12700">
            <a:miter lim="400000"/>
          </a:ln>
        </p:spPr>
        <p:txBody>
          <a:bodyPr wrap="none" lIns="50800" tIns="50800" rIns="50800" bIns="50800">
            <a:spAutoFit/>
          </a:bodyPr>
          <a:lstStyle>
            <a:lvl1pPr>
              <a:defRPr sz="2000">
                <a:latin typeface="Helvetica"/>
                <a:ea typeface="Helvetica"/>
                <a:cs typeface="Helvetica"/>
                <a:sym typeface="Helvetica"/>
              </a:defRPr>
            </a:lvl1pPr>
          </a:lstStyle>
          <a:p>
            <a:pPr algn="ctr" defTabSz="825500" hangingPunct="0"/>
            <a:fld id="{86CB4B4D-7CA3-9044-876B-883B54F8677D}" type="slidenum">
              <a:rPr/>
              <a:pPr algn="ctr" defTabSz="825500" hangingPunct="0"/>
              <a:t>‹#›</a:t>
            </a:fld>
            <a:endParaRPr/>
          </a:p>
        </p:txBody>
      </p:sp>
      <p:sp>
        <p:nvSpPr>
          <p:cNvPr id="3" name="Title Text"/>
          <p:cNvSpPr txBox="1">
            <a:spLocks noGrp="1"/>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4" name="Body Level One…"/>
          <p:cNvSpPr txBox="1">
            <a:spLocks noGrp="1"/>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305393701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latinLnBrk="0">
        <a:lnSpc>
          <a:spcPct val="100000"/>
        </a:lnSpc>
        <a:spcBef>
          <a:spcPts val="5200"/>
        </a:spcBef>
        <a:spcAft>
          <a:spcPts val="0"/>
        </a:spcAft>
        <a:buClrTx/>
        <a:buSzPct val="75000"/>
        <a:buFontTx/>
        <a:buChar char="•"/>
        <a:tabLst/>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2000" b="0"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6.w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8.wmf"/><Relationship Id="rId5" Type="http://schemas.openxmlformats.org/officeDocument/2006/relationships/oleObject" Target="../embeddings/oleObject2.bin"/><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ue4.styl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1280160" y="10680192"/>
            <a:ext cx="21854160" cy="1452398"/>
          </a:xfrm>
          <a:prstGeom prst="rect">
            <a:avLst/>
          </a:prstGeom>
          <a:noFill/>
          <a:ln>
            <a:noFill/>
          </a:ln>
        </p:spPr>
        <p:txBody>
          <a:bodyPr lIns="182850" tIns="91400" rIns="182850" bIns="91400" anchor="t" anchorCtr="0">
            <a:noAutofit/>
          </a:bodyPr>
          <a:lstStyle/>
          <a:p>
            <a:pPr algn="ctr"/>
            <a:r>
              <a:rPr lang="en-US" sz="8000" kern="1200" dirty="0" smtClean="0">
                <a:solidFill>
                  <a:srgbClr val="FFFFFF"/>
                </a:solidFill>
                <a:latin typeface="Helvetica"/>
                <a:ea typeface="+mn-ea"/>
              </a:rPr>
              <a:t>Working with Assets:</a:t>
            </a:r>
          </a:p>
          <a:p>
            <a:pPr algn="ctr"/>
            <a:r>
              <a:rPr lang="en-US" sz="8000" kern="1200" dirty="0" smtClean="0">
                <a:solidFill>
                  <a:srgbClr val="FFFFFF"/>
                </a:solidFill>
                <a:latin typeface="Helvetica"/>
                <a:ea typeface="+mn-ea"/>
              </a:rPr>
              <a:t>Importing, Migrating, and the Reference Viewer </a:t>
            </a:r>
            <a:endParaRPr lang="en-US" sz="8000" kern="1200" dirty="0">
              <a:solidFill>
                <a:srgbClr val="FFFFFF"/>
              </a:solidFill>
              <a:latin typeface="Helvetica"/>
              <a:ea typeface="+mn-ea"/>
            </a:endParaRPr>
          </a:p>
        </p:txBody>
      </p:sp>
      <p:sp>
        <p:nvSpPr>
          <p:cNvPr id="3" name="Shape 89"/>
          <p:cNvSpPr txBox="1"/>
          <p:nvPr/>
        </p:nvSpPr>
        <p:spPr>
          <a:xfrm>
            <a:off x="2202875" y="8793237"/>
            <a:ext cx="19978254" cy="1452398"/>
          </a:xfrm>
          <a:prstGeom prst="rect">
            <a:avLst/>
          </a:prstGeom>
          <a:noFill/>
          <a:ln>
            <a:noFill/>
          </a:ln>
        </p:spPr>
        <p:txBody>
          <a:bodyPr lIns="182850" tIns="91400" rIns="182850" bIns="91400" anchor="ctr" anchorCtr="0">
            <a:noAutofit/>
          </a:bodyPr>
          <a:lstStyle/>
          <a:p>
            <a:pPr algn="ctr">
              <a:buSzPct val="25000"/>
            </a:pPr>
            <a:r>
              <a:rPr lang="en-US" sz="12000" cap="all" dirty="0" smtClean="0">
                <a:solidFill>
                  <a:srgbClr val="FFD966"/>
                </a:solidFill>
                <a:latin typeface="Helvetica" panose="020B0604020202020204" pitchFamily="34" charset="0"/>
                <a:ea typeface="Calibri"/>
                <a:cs typeface="Helvetica" panose="020B0604020202020204" pitchFamily="34" charset="0"/>
                <a:sym typeface="Calibri"/>
              </a:rPr>
              <a:t>hour 2, lecture 2</a:t>
            </a:r>
            <a:endParaRPr lang="en-US" sz="12000" cap="all" dirty="0">
              <a:solidFill>
                <a:srgbClr val="FFD966"/>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36206418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459200"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a:solidFill>
                  <a:srgbClr val="27292E"/>
                </a:solidFill>
              </a:rPr>
              <a:t>Content Browser</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459200" y="3783371"/>
            <a:ext cx="7008270" cy="61657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There are a few ways to bring content into a project.</a:t>
            </a:r>
          </a:p>
          <a:p>
            <a:r>
              <a:rPr lang="en-US" sz="2800" dirty="0"/>
              <a:t> </a:t>
            </a:r>
          </a:p>
          <a:p>
            <a:pPr>
              <a:spcAft>
                <a:spcPts val="2400"/>
              </a:spcAft>
            </a:pPr>
            <a:r>
              <a:rPr lang="en-US" sz="2800" dirty="0" smtClean="0"/>
              <a:t>Following </a:t>
            </a:r>
            <a:r>
              <a:rPr lang="en-US" sz="2800" dirty="0"/>
              <a:t>are two common ways to import external content created in an external </a:t>
            </a:r>
            <a:r>
              <a:rPr lang="en-US" sz="2800" dirty="0" smtClean="0"/>
              <a:t>application:</a:t>
            </a:r>
            <a:endParaRPr lang="en-US" sz="2800" dirty="0"/>
          </a:p>
          <a:p>
            <a:pPr marL="457200" indent="-457200">
              <a:spcAft>
                <a:spcPts val="600"/>
              </a:spcAft>
              <a:buFont typeface="Arial" panose="020B0604020202020204" pitchFamily="34" charset="0"/>
              <a:buChar char="•"/>
            </a:pPr>
            <a:r>
              <a:rPr lang="en-US" sz="2800" dirty="0" smtClean="0"/>
              <a:t>Use </a:t>
            </a:r>
            <a:r>
              <a:rPr lang="en-US" sz="2800" dirty="0"/>
              <a:t>the Content Browser by clicking the Import button or by right-clicking in the asset view and selecting Import </a:t>
            </a:r>
            <a:r>
              <a:rPr lang="en-US" sz="2800" dirty="0" smtClean="0"/>
              <a:t>To.</a:t>
            </a:r>
            <a:endParaRPr lang="en-US" sz="2800" b="1" dirty="0"/>
          </a:p>
          <a:p>
            <a:pPr marL="457200" indent="-457200">
              <a:spcBef>
                <a:spcPts val="600"/>
              </a:spcBef>
              <a:buFont typeface="Arial" panose="020B0604020202020204" pitchFamily="34" charset="0"/>
              <a:buChar char="•"/>
            </a:pPr>
            <a:r>
              <a:rPr lang="en-US" sz="2800" dirty="0"/>
              <a:t>Go to your operating system’s file manager, select the file you want to import, and</a:t>
            </a:r>
            <a:r>
              <a:rPr lang="en-US" sz="2800" b="1" dirty="0"/>
              <a:t> </a:t>
            </a:r>
            <a:r>
              <a:rPr lang="en-US" sz="2800" dirty="0"/>
              <a:t>drag and drop it into the Content Browser</a:t>
            </a:r>
            <a:r>
              <a:rPr lang="en-US" sz="2800" dirty="0" smtClean="0"/>
              <a:t>.</a:t>
            </a:r>
            <a:endParaRPr lang="en-US" sz="2800" dirty="0"/>
          </a:p>
        </p:txBody>
      </p:sp>
      <p:sp>
        <p:nvSpPr>
          <p:cNvPr id="15" name="Rectangle"/>
          <p:cNvSpPr/>
          <p:nvPr/>
        </p:nvSpPr>
        <p:spPr>
          <a:xfrm>
            <a:off x="1645920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11"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1554480" y="1920240"/>
            <a:ext cx="13684654" cy="8468500"/>
          </a:xfrm>
          <a:prstGeom prst="rect">
            <a:avLst/>
          </a:prstGeom>
          <a:noFill/>
          <a:ln>
            <a:noFill/>
          </a:ln>
        </p:spPr>
      </p:pic>
      <p:sp>
        <p:nvSpPr>
          <p:cNvPr id="9" name="TextBox 8"/>
          <p:cNvSpPr txBox="1"/>
          <p:nvPr/>
        </p:nvSpPr>
        <p:spPr>
          <a:xfrm>
            <a:off x="4716378" y="10149840"/>
            <a:ext cx="7289672" cy="636072"/>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600" tIns="101600" rIns="101600" bIns="101600" numCol="1" spcCol="38100" rtlCol="0" anchor="ctr">
            <a:spAutoFit/>
          </a:bodyPr>
          <a:lstStyle/>
          <a:p>
            <a:pPr algn="ctr" defTabSz="1651000" hangingPunct="0"/>
            <a:r>
              <a:rPr lang="en-US" dirty="0">
                <a:latin typeface="+mn-lt"/>
                <a:sym typeface="Helvetica Light"/>
              </a:rPr>
              <a:t>Content Browser </a:t>
            </a:r>
            <a:r>
              <a:rPr lang="en-US">
                <a:latin typeface="+mn-lt"/>
                <a:sym typeface="Helvetica Light"/>
              </a:rPr>
              <a:t>with </a:t>
            </a:r>
            <a:r>
              <a:rPr lang="en-US" smtClean="0">
                <a:latin typeface="+mn-lt"/>
                <a:sym typeface="Helvetica Light"/>
              </a:rPr>
              <a:t>context menu</a:t>
            </a:r>
            <a:endParaRPr lang="en-US" dirty="0">
              <a:latin typeface="+mn-lt"/>
              <a:sym typeface="Helvetica Light"/>
            </a:endParaRPr>
          </a:p>
        </p:txBody>
      </p:sp>
      <p:sp>
        <p:nvSpPr>
          <p:cNvPr id="12" name="Rectangle 11"/>
          <p:cNvSpPr/>
          <p:nvPr/>
        </p:nvSpPr>
        <p:spPr>
          <a:xfrm>
            <a:off x="10965180" y="3992880"/>
            <a:ext cx="3238500" cy="556260"/>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sp>
        <p:nvSpPr>
          <p:cNvPr id="16" name="Rectangle 15"/>
          <p:cNvSpPr/>
          <p:nvPr/>
        </p:nvSpPr>
        <p:spPr>
          <a:xfrm>
            <a:off x="2880360" y="7130322"/>
            <a:ext cx="1135380" cy="451578"/>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824905700"/>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459200"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Asset Icons</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459200" y="3783371"/>
            <a:ext cx="7008270" cy="690445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a:t>Asset icons in the Content Browser give you a preview of most assets so you don’t have to open them up. If you roll the cursor over an icon, you see relevant information about the </a:t>
            </a:r>
            <a:r>
              <a:rPr lang="en-US" sz="2800" dirty="0" smtClean="0"/>
              <a:t>asset.</a:t>
            </a:r>
          </a:p>
          <a:p>
            <a:pPr marL="457200" indent="-457200">
              <a:spcAft>
                <a:spcPts val="600"/>
              </a:spcAft>
              <a:buFont typeface="Arial" panose="020B0604020202020204" pitchFamily="34" charset="0"/>
              <a:buChar char="•"/>
            </a:pPr>
            <a:r>
              <a:rPr lang="en-US" sz="2800" dirty="0" smtClean="0"/>
              <a:t>A small asterisk in the lower-left corner of an asset’s icon tells you that the asset has not been saved. </a:t>
            </a:r>
          </a:p>
          <a:p>
            <a:pPr marL="457200" indent="-457200">
              <a:spcBef>
                <a:spcPts val="600"/>
              </a:spcBef>
              <a:spcAft>
                <a:spcPts val="600"/>
              </a:spcAft>
              <a:buFont typeface="Arial" panose="020B0604020202020204" pitchFamily="34" charset="0"/>
              <a:buChar char="•"/>
            </a:pPr>
            <a:r>
              <a:rPr lang="en-US" sz="2800" dirty="0" smtClean="0"/>
              <a:t>You </a:t>
            </a:r>
            <a:r>
              <a:rPr lang="en-US" sz="2800" dirty="0"/>
              <a:t>must save imported assets for them to be written to disk</a:t>
            </a:r>
            <a:r>
              <a:rPr lang="en-US" sz="2800" dirty="0" smtClean="0"/>
              <a:t>.</a:t>
            </a:r>
          </a:p>
          <a:p>
            <a:pPr marL="457200" indent="-457200">
              <a:spcBef>
                <a:spcPts val="600"/>
              </a:spcBef>
              <a:spcAft>
                <a:spcPts val="600"/>
              </a:spcAft>
              <a:buFont typeface="Arial" panose="020B0604020202020204" pitchFamily="34" charset="0"/>
              <a:buChar char="•"/>
            </a:pPr>
            <a:r>
              <a:rPr lang="en-US" sz="2800" dirty="0"/>
              <a:t>Imported assets that are not saved will disappear once the Editor is closed</a:t>
            </a:r>
            <a:r>
              <a:rPr lang="en-US" sz="2800" dirty="0" smtClean="0"/>
              <a:t>.</a:t>
            </a:r>
            <a:endParaRPr lang="en-US" sz="2800" dirty="0"/>
          </a:p>
          <a:p>
            <a:pPr marL="457200" indent="-457200">
              <a:spcBef>
                <a:spcPts val="600"/>
              </a:spcBef>
              <a:spcAft>
                <a:spcPts val="600"/>
              </a:spcAft>
              <a:buFont typeface="Arial" panose="020B0604020202020204" pitchFamily="34" charset="0"/>
              <a:buChar char="•"/>
            </a:pPr>
            <a:r>
              <a:rPr lang="en-US" sz="2800" dirty="0"/>
              <a:t>Press </a:t>
            </a:r>
            <a:r>
              <a:rPr lang="en-US" sz="2800" dirty="0" err="1"/>
              <a:t>Ctrl+S</a:t>
            </a:r>
            <a:r>
              <a:rPr lang="en-US" sz="2800" dirty="0"/>
              <a:t> to save all the assets, or right-click an asset and choose Save</a:t>
            </a:r>
            <a:r>
              <a:rPr lang="en-US" sz="2800" dirty="0" smtClean="0"/>
              <a:t>. </a:t>
            </a:r>
            <a:endParaRPr lang="en-US" sz="2800" dirty="0"/>
          </a:p>
        </p:txBody>
      </p:sp>
      <p:sp>
        <p:nvSpPr>
          <p:cNvPr id="15" name="Rectangle"/>
          <p:cNvSpPr/>
          <p:nvPr/>
        </p:nvSpPr>
        <p:spPr>
          <a:xfrm>
            <a:off x="1645920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18" name="Picture 17">
            <a:extLst>
              <a:ext uri="{FF2B5EF4-FFF2-40B4-BE49-F238E27FC236}">
                <a16:creationId xmlns:a16="http://schemas.microsoft.com/office/drawing/2014/main" xmlns="" id="{9862840C-3871-4DF4-9140-5D6D917F338F}"/>
              </a:ext>
            </a:extLst>
          </p:cNvPr>
          <p:cNvPicPr>
            <a:picLocks noChangeAspect="1"/>
          </p:cNvPicPr>
          <p:nvPr/>
        </p:nvPicPr>
        <p:blipFill>
          <a:blip r:embed="rId5"/>
          <a:stretch>
            <a:fillRect/>
          </a:stretch>
        </p:blipFill>
        <p:spPr>
          <a:xfrm>
            <a:off x="1107480" y="1079205"/>
            <a:ext cx="14438624" cy="6758504"/>
          </a:xfrm>
          <a:prstGeom prst="rect">
            <a:avLst/>
          </a:prstGeom>
        </p:spPr>
      </p:pic>
      <p:graphicFrame>
        <p:nvGraphicFramePr>
          <p:cNvPr id="19" name="Object 18">
            <a:extLst>
              <a:ext uri="{FF2B5EF4-FFF2-40B4-BE49-F238E27FC236}">
                <a16:creationId xmlns:a16="http://schemas.microsoft.com/office/drawing/2014/main" xmlns="" id="{C639D3B4-06B2-401C-A56E-53573FD289A6}"/>
              </a:ext>
            </a:extLst>
          </p:cNvPr>
          <p:cNvGraphicFramePr>
            <a:graphicFrameLocks noChangeAspect="1"/>
          </p:cNvGraphicFramePr>
          <p:nvPr>
            <p:extLst>
              <p:ext uri="{D42A27DB-BD31-4B8C-83A1-F6EECF244321}">
                <p14:modId xmlns:p14="http://schemas.microsoft.com/office/powerpoint/2010/main" val="1101882321"/>
              </p:ext>
            </p:extLst>
          </p:nvPr>
        </p:nvGraphicFramePr>
        <p:xfrm>
          <a:off x="4020426" y="8174593"/>
          <a:ext cx="8612732" cy="5059626"/>
        </p:xfrm>
        <a:graphic>
          <a:graphicData uri="http://schemas.openxmlformats.org/presentationml/2006/ole">
            <mc:AlternateContent xmlns:mc="http://schemas.openxmlformats.org/markup-compatibility/2006">
              <mc:Choice xmlns:v="urn:schemas-microsoft-com:vml" Requires="v">
                <p:oleObj spid="_x0000_s3159" name="Image" r:id="rId6" imgW="5290560" imgH="3107880" progId="Photoshop.Image.18">
                  <p:embed/>
                </p:oleObj>
              </mc:Choice>
              <mc:Fallback>
                <p:oleObj name="Image" r:id="rId6" imgW="5290560" imgH="3107880" progId="Photoshop.Image.18">
                  <p:embed/>
                  <p:pic>
                    <p:nvPicPr>
                      <p:cNvPr id="0" name=""/>
                      <p:cNvPicPr/>
                      <p:nvPr/>
                    </p:nvPicPr>
                    <p:blipFill>
                      <a:blip r:embed="rId7"/>
                      <a:stretch>
                        <a:fillRect/>
                      </a:stretch>
                    </p:blipFill>
                    <p:spPr>
                      <a:xfrm>
                        <a:off x="4020426" y="8174593"/>
                        <a:ext cx="8612732" cy="5059626"/>
                      </a:xfrm>
                      <a:prstGeom prst="rect">
                        <a:avLst/>
                      </a:prstGeom>
                    </p:spPr>
                  </p:pic>
                </p:oleObj>
              </mc:Fallback>
            </mc:AlternateContent>
          </a:graphicData>
        </a:graphic>
      </p:graphicFrame>
      <p:sp>
        <p:nvSpPr>
          <p:cNvPr id="20" name="Rectangle 19"/>
          <p:cNvSpPr/>
          <p:nvPr/>
        </p:nvSpPr>
        <p:spPr>
          <a:xfrm>
            <a:off x="11058526" y="2687923"/>
            <a:ext cx="1485900" cy="1388777"/>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17288381"/>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459200"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Content Browser Filters</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459200" y="3783371"/>
            <a:ext cx="7004304" cy="702756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more content you have in a project, the harder it can be to find what you are looking for.</a:t>
            </a:r>
          </a:p>
          <a:p>
            <a:r>
              <a:rPr lang="en-US" sz="2800" dirty="0"/>
              <a:t> </a:t>
            </a:r>
          </a:p>
          <a:p>
            <a:pPr>
              <a:spcAft>
                <a:spcPts val="2400"/>
              </a:spcAft>
            </a:pPr>
            <a:r>
              <a:rPr lang="en-US" sz="2800" dirty="0"/>
              <a:t>At the top of the asset view in the Content Browser are a search box and filter tools</a:t>
            </a:r>
            <a:r>
              <a:rPr lang="en-US" sz="2800" dirty="0" smtClean="0"/>
              <a:t>.</a:t>
            </a:r>
            <a:endParaRPr lang="en-US" sz="2800" dirty="0"/>
          </a:p>
          <a:p>
            <a:pPr marL="457200" indent="-457200">
              <a:spcAft>
                <a:spcPts val="600"/>
              </a:spcAft>
              <a:buFont typeface="Arial" panose="020B0604020202020204" pitchFamily="34" charset="0"/>
              <a:buChar char="•"/>
            </a:pPr>
            <a:r>
              <a:rPr lang="en-US" sz="2800" dirty="0" smtClean="0"/>
              <a:t>Both are </a:t>
            </a:r>
            <a:r>
              <a:rPr lang="en-US" sz="2800" dirty="0"/>
              <a:t>relevant to the folder that is selected in the </a:t>
            </a:r>
            <a:r>
              <a:rPr lang="en-US" sz="2800" dirty="0" smtClean="0"/>
              <a:t>Source </a:t>
            </a:r>
            <a:r>
              <a:rPr lang="en-US" sz="2800" dirty="0"/>
              <a:t>panel—that is, they show only what is in the folder that is currently selected as well as its subfolders</a:t>
            </a:r>
            <a:r>
              <a:rPr lang="en-US" sz="2800" dirty="0" smtClean="0"/>
              <a:t>. </a:t>
            </a:r>
            <a:endParaRPr lang="en-US" sz="2800" dirty="0"/>
          </a:p>
          <a:p>
            <a:pPr marL="457200" indent="-457200">
              <a:spcBef>
                <a:spcPts val="600"/>
              </a:spcBef>
              <a:spcAft>
                <a:spcPts val="600"/>
              </a:spcAft>
              <a:buFont typeface="Arial" panose="020B0604020202020204" pitchFamily="34" charset="0"/>
              <a:buChar char="•"/>
            </a:pPr>
            <a:r>
              <a:rPr lang="en-US" sz="2800" dirty="0"/>
              <a:t>If you select the Content folder at the top, the search box and filter tools apply to </a:t>
            </a:r>
            <a:r>
              <a:rPr lang="en-US" sz="2800" dirty="0" smtClean="0"/>
              <a:t>the Content folder </a:t>
            </a:r>
            <a:r>
              <a:rPr lang="en-US" sz="2800" dirty="0"/>
              <a:t>and all its subfolders</a:t>
            </a:r>
            <a:r>
              <a:rPr lang="en-US" sz="2800" dirty="0" smtClean="0"/>
              <a:t>.</a:t>
            </a:r>
            <a:endParaRPr lang="en-US" sz="2800" dirty="0"/>
          </a:p>
        </p:txBody>
      </p:sp>
      <p:sp>
        <p:nvSpPr>
          <p:cNvPr id="15" name="Rectangle"/>
          <p:cNvSpPr/>
          <p:nvPr/>
        </p:nvSpPr>
        <p:spPr>
          <a:xfrm>
            <a:off x="1645920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
        <p:nvSpPr>
          <p:cNvPr id="20" name="Rectangle 19"/>
          <p:cNvSpPr/>
          <p:nvPr/>
        </p:nvSpPr>
        <p:spPr>
          <a:xfrm>
            <a:off x="11058526" y="2687923"/>
            <a:ext cx="1485900" cy="1388777"/>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graphicFrame>
        <p:nvGraphicFramePr>
          <p:cNvPr id="9" name="Object 8">
            <a:extLst>
              <a:ext uri="{FF2B5EF4-FFF2-40B4-BE49-F238E27FC236}">
                <a16:creationId xmlns:a16="http://schemas.microsoft.com/office/drawing/2014/main" xmlns="" id="{F060719F-3561-4D20-BBBA-5ABBC7B9D235}"/>
              </a:ext>
            </a:extLst>
          </p:cNvPr>
          <p:cNvGraphicFramePr>
            <a:graphicFrameLocks noChangeAspect="1"/>
          </p:cNvGraphicFramePr>
          <p:nvPr>
            <p:extLst>
              <p:ext uri="{D42A27DB-BD31-4B8C-83A1-F6EECF244321}">
                <p14:modId xmlns:p14="http://schemas.microsoft.com/office/powerpoint/2010/main" val="1264523818"/>
              </p:ext>
            </p:extLst>
          </p:nvPr>
        </p:nvGraphicFramePr>
        <p:xfrm>
          <a:off x="1828800" y="630539"/>
          <a:ext cx="13026316" cy="12436030"/>
        </p:xfrm>
        <a:graphic>
          <a:graphicData uri="http://schemas.openxmlformats.org/presentationml/2006/ole">
            <mc:AlternateContent xmlns:mc="http://schemas.openxmlformats.org/markup-compatibility/2006">
              <mc:Choice xmlns:v="urn:schemas-microsoft-com:vml" Requires="v">
                <p:oleObj spid="_x0000_s4184" name="Image" r:id="rId5" imgW="8490960" imgH="8109720" progId="Photoshop.Image.18">
                  <p:embed/>
                </p:oleObj>
              </mc:Choice>
              <mc:Fallback>
                <p:oleObj name="Image" r:id="rId5" imgW="8490960" imgH="8109720" progId="Photoshop.Image.18">
                  <p:embed/>
                  <p:pic>
                    <p:nvPicPr>
                      <p:cNvPr id="0" name=""/>
                      <p:cNvPicPr/>
                      <p:nvPr/>
                    </p:nvPicPr>
                    <p:blipFill>
                      <a:blip r:embed="rId6"/>
                      <a:stretch>
                        <a:fillRect/>
                      </a:stretch>
                    </p:blipFill>
                    <p:spPr>
                      <a:xfrm>
                        <a:off x="1828800" y="630539"/>
                        <a:ext cx="13026316" cy="12436030"/>
                      </a:xfrm>
                      <a:prstGeom prst="rect">
                        <a:avLst/>
                      </a:prstGeom>
                    </p:spPr>
                  </p:pic>
                </p:oleObj>
              </mc:Fallback>
            </mc:AlternateContent>
          </a:graphicData>
        </a:graphic>
      </p:graphicFrame>
      <p:sp>
        <p:nvSpPr>
          <p:cNvPr id="10" name="Rectangle 9"/>
          <p:cNvSpPr/>
          <p:nvPr/>
        </p:nvSpPr>
        <p:spPr>
          <a:xfrm>
            <a:off x="5781676" y="630539"/>
            <a:ext cx="2276474" cy="7827661"/>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sp>
        <p:nvSpPr>
          <p:cNvPr id="11" name="Rectangle 10"/>
          <p:cNvSpPr/>
          <p:nvPr/>
        </p:nvSpPr>
        <p:spPr>
          <a:xfrm>
            <a:off x="5781676" y="8743950"/>
            <a:ext cx="3114674" cy="438150"/>
          </a:xfrm>
          <a:prstGeom prst="rect">
            <a:avLst/>
          </a:prstGeom>
          <a:noFill/>
          <a:ln w="5715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101600" tIns="101600" rIns="101600" bIns="101600" numCol="1" spcCol="38100" rtlCol="0" anchor="ctr">
            <a:spAutoFit/>
          </a:bodyPr>
          <a:lstStyle/>
          <a:p>
            <a:pPr algn="ctr" defTabSz="1651000" hangingPunct="0"/>
            <a:endParaRPr lang="en-US" sz="64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4208229083"/>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7" y="0"/>
            <a:ext cx="7765126" cy="13716000"/>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686" name="Just like flower porcelain  You’re like a moon that  awaken to say hello So beautiful and bright that you make me content to play it  world"/>
          <p:cNvSpPr txBox="1"/>
          <p:nvPr/>
        </p:nvSpPr>
        <p:spPr>
          <a:xfrm>
            <a:off x="1903990" y="4183930"/>
            <a:ext cx="6572120" cy="164147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pPr defTabSz="825500" hangingPunct="0"/>
            <a:r>
              <a:rPr lang="en-US" sz="5000" dirty="0" smtClean="0"/>
              <a:t>Exercise</a:t>
            </a:r>
          </a:p>
          <a:p>
            <a:pPr defTabSz="825500" hangingPunct="0"/>
            <a:endParaRPr lang="en-US" sz="5000"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3" y="386277"/>
            <a:ext cx="2626730" cy="2683626"/>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182614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anose="020B0604020202020204" pitchFamily="34" charset="0"/>
              <a:buChar char="•"/>
            </a:pPr>
            <a:r>
              <a:rPr lang="en-US" sz="2800" dirty="0"/>
              <a:t>Create a new blank project with starter content or use an existing project</a:t>
            </a:r>
            <a:r>
              <a:rPr lang="en-US" sz="2800" dirty="0" smtClean="0"/>
              <a:t>.</a:t>
            </a:r>
            <a:endParaRPr lang="en-US" sz="2800" dirty="0"/>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a:t>Create a new folder in the Content Browser and import provided assets into the folder</a:t>
            </a:r>
            <a:r>
              <a:rPr lang="en-US" sz="2800" dirty="0" smtClean="0"/>
              <a:t>.</a:t>
            </a:r>
            <a:endParaRPr lang="en-US" sz="2800" dirty="0"/>
          </a:p>
        </p:txBody>
      </p:sp>
    </p:spTree>
    <p:extLst>
      <p:ext uri="{BB962C8B-B14F-4D97-AF65-F5344CB8AC3E}">
        <p14:creationId xmlns:p14="http://schemas.microsoft.com/office/powerpoint/2010/main" val="2537052648"/>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3105510" y="7443588"/>
            <a:ext cx="17856680" cy="1025922"/>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defRPr sz="2400">
                <a:solidFill>
                  <a:srgbClr val="FFFFFF"/>
                </a:solidFill>
                <a:latin typeface="Helvetica"/>
                <a:ea typeface="Helvetica"/>
                <a:cs typeface="Helvetica"/>
                <a:sym typeface="Helvetica"/>
              </a:defRPr>
            </a:lvl1pPr>
          </a:lstStyle>
          <a:p>
            <a:pPr algn="ctr" defTabSz="825500" hangingPunct="0"/>
            <a:r>
              <a:rPr lang="en-US" sz="6000" kern="1200" dirty="0"/>
              <a:t>Migrating </a:t>
            </a:r>
            <a:r>
              <a:rPr lang="en-US" sz="6000" kern="1200" dirty="0" smtClean="0"/>
              <a:t>Content </a:t>
            </a:r>
            <a:r>
              <a:rPr lang="en-US" sz="6000" kern="1200" dirty="0"/>
              <a:t>from </a:t>
            </a:r>
            <a:r>
              <a:rPr lang="en-US" sz="6000" kern="1200" dirty="0" smtClean="0"/>
              <a:t>One Project </a:t>
            </a:r>
            <a:r>
              <a:rPr lang="en-US" sz="6000" kern="1200" dirty="0"/>
              <a:t>to A</a:t>
            </a:r>
            <a:r>
              <a:rPr lang="en-US" sz="6000" kern="1200" dirty="0" smtClean="0"/>
              <a:t>nother</a:t>
            </a:r>
            <a:endParaRPr lang="en-US" sz="6000" kern="1200" dirty="0"/>
          </a:p>
        </p:txBody>
      </p:sp>
      <p:sp>
        <p:nvSpPr>
          <p:cNvPr id="45" name="AEVER"/>
          <p:cNvSpPr txBox="1"/>
          <p:nvPr/>
        </p:nvSpPr>
        <p:spPr>
          <a:xfrm>
            <a:off x="5191692" y="5638702"/>
            <a:ext cx="14000628"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pPr algn="ctr" defTabSz="825500" hangingPunct="0"/>
            <a:r>
              <a:rPr lang="en-US" sz="8000" kern="1200" cap="all" dirty="0" smtClean="0">
                <a:solidFill>
                  <a:srgbClr val="FFD966"/>
                </a:solidFill>
              </a:rPr>
              <a:t>Importing Assets</a:t>
            </a:r>
            <a:endParaRPr sz="8000" kern="1200" cap="all" dirty="0">
              <a:solidFill>
                <a:srgbClr val="FFD966"/>
              </a:solidFill>
            </a:endParaRPr>
          </a:p>
        </p:txBody>
      </p:sp>
    </p:spTree>
    <p:extLst>
      <p:ext uri="{BB962C8B-B14F-4D97-AF65-F5344CB8AC3E}">
        <p14:creationId xmlns:p14="http://schemas.microsoft.com/office/powerpoint/2010/main" val="3976733783"/>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955248"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Migrating Content</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52976" y="3749040"/>
            <a:ext cx="7008270" cy="358046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a:spcAft>
                <a:spcPts val="2400"/>
              </a:spcAft>
            </a:pPr>
            <a:r>
              <a:rPr lang="en-US" sz="2800" dirty="0"/>
              <a:t>Another way to add content to a project is to migrate it from an existing project</a:t>
            </a:r>
            <a:r>
              <a:rPr lang="en-US" sz="2800" dirty="0" smtClean="0"/>
              <a:t>.</a:t>
            </a:r>
            <a:endParaRPr lang="en-US" sz="2800" dirty="0"/>
          </a:p>
          <a:p>
            <a:pPr marL="457200" indent="-457200">
              <a:spcAft>
                <a:spcPts val="600"/>
              </a:spcAft>
              <a:buFont typeface="Arial" panose="020B0604020202020204" pitchFamily="34" charset="0"/>
              <a:buChar char="•"/>
            </a:pPr>
            <a:r>
              <a:rPr lang="en-US" sz="2800" dirty="0"/>
              <a:t>Migrating allows you to move assets from one project to another</a:t>
            </a:r>
            <a:r>
              <a:rPr lang="en-US" sz="2800" dirty="0" smtClean="0"/>
              <a:t>.</a:t>
            </a:r>
            <a:endParaRPr lang="en-US" sz="2800" dirty="0"/>
          </a:p>
          <a:p>
            <a:pPr marL="457200" indent="-457200">
              <a:spcBef>
                <a:spcPts val="600"/>
              </a:spcBef>
              <a:spcAft>
                <a:spcPts val="600"/>
              </a:spcAft>
              <a:buFont typeface="Arial" panose="020B0604020202020204" pitchFamily="34" charset="0"/>
              <a:buChar char="•"/>
            </a:pPr>
            <a:r>
              <a:rPr lang="en-US" sz="2800" dirty="0"/>
              <a:t>When you migrate content, you also move asset dependencies while maintaining the folder structure</a:t>
            </a:r>
            <a:r>
              <a:rPr lang="en-US" sz="2800" dirty="0" smtClean="0"/>
              <a:t>.</a:t>
            </a:r>
            <a:endParaRPr lang="en-US" sz="2800" dirty="0"/>
          </a:p>
        </p:txBody>
      </p:sp>
      <p:sp>
        <p:nvSpPr>
          <p:cNvPr id="15" name="Rectangle"/>
          <p:cNvSpPr/>
          <p:nvPr/>
        </p:nvSpPr>
        <p:spPr>
          <a:xfrm>
            <a:off x="16952976"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12"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896430" y="1828800"/>
            <a:ext cx="15322138" cy="5242308"/>
          </a:xfrm>
          <a:prstGeom prst="rect">
            <a:avLst/>
          </a:prstGeom>
          <a:noFill/>
          <a:ln>
            <a:noFill/>
          </a:ln>
        </p:spPr>
      </p:pic>
    </p:spTree>
    <p:extLst>
      <p:ext uri="{BB962C8B-B14F-4D97-AF65-F5344CB8AC3E}">
        <p14:creationId xmlns:p14="http://schemas.microsoft.com/office/powerpoint/2010/main" val="2014526923"/>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093440"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Migrating Content</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093440" y="3783371"/>
            <a:ext cx="7008270" cy="484235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smtClean="0"/>
              <a:t>To migrate content:</a:t>
            </a:r>
          </a:p>
          <a:p>
            <a:endParaRPr lang="en-US" sz="2800" dirty="0" smtClean="0"/>
          </a:p>
          <a:p>
            <a:pPr marL="457200" indent="-457200">
              <a:buFont typeface="Arial" panose="020B0604020202020204" pitchFamily="34" charset="0"/>
              <a:buChar char="•"/>
            </a:pPr>
            <a:r>
              <a:rPr lang="en-US" sz="2800" dirty="0" smtClean="0"/>
              <a:t>Open </a:t>
            </a:r>
            <a:r>
              <a:rPr lang="en-US" sz="2800" dirty="0"/>
              <a:t>the project you want to migrate content from</a:t>
            </a:r>
            <a:r>
              <a:rPr lang="en-US" sz="2800" dirty="0" smtClean="0"/>
              <a:t>.</a:t>
            </a:r>
          </a:p>
          <a:p>
            <a:pPr marL="457200" indent="-457200">
              <a:buFont typeface="Arial" panose="020B0604020202020204" pitchFamily="34" charset="0"/>
              <a:buChar char="•"/>
            </a:pPr>
            <a:endParaRPr lang="en-US" sz="2800" dirty="0" smtClean="0"/>
          </a:p>
          <a:p>
            <a:pPr marL="457200" indent="-457200">
              <a:buFont typeface="Arial" panose="020B0604020202020204" pitchFamily="34" charset="0"/>
              <a:buChar char="•"/>
            </a:pPr>
            <a:r>
              <a:rPr lang="en-US" sz="2800" dirty="0" smtClean="0"/>
              <a:t>In </a:t>
            </a:r>
            <a:r>
              <a:rPr lang="en-US" sz="2800" dirty="0"/>
              <a:t>the Content Browser, select the assets you want to migrate</a:t>
            </a:r>
            <a:r>
              <a:rPr lang="en-US" sz="2800" dirty="0" smtClean="0"/>
              <a:t>.</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Right-click on one of the selected assets and go to Asset Actions and select Migrate</a:t>
            </a:r>
            <a:r>
              <a:rPr lang="en-US" sz="2800" dirty="0" smtClean="0"/>
              <a:t>.</a:t>
            </a:r>
            <a:endParaRPr lang="en-US" sz="2800" b="1" dirty="0"/>
          </a:p>
        </p:txBody>
      </p:sp>
      <p:sp>
        <p:nvSpPr>
          <p:cNvPr id="15" name="Rectangle"/>
          <p:cNvSpPr/>
          <p:nvPr/>
        </p:nvSpPr>
        <p:spPr>
          <a:xfrm>
            <a:off x="1609344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7"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2589959" y="1828800"/>
            <a:ext cx="11935080" cy="8468500"/>
          </a:xfrm>
          <a:prstGeom prst="rect">
            <a:avLst/>
          </a:prstGeom>
          <a:noFill/>
          <a:ln>
            <a:noFill/>
          </a:ln>
        </p:spPr>
      </p:pic>
    </p:spTree>
    <p:extLst>
      <p:ext uri="{BB962C8B-B14F-4D97-AF65-F5344CB8AC3E}">
        <p14:creationId xmlns:p14="http://schemas.microsoft.com/office/powerpoint/2010/main" val="836047320"/>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093440" y="1664208"/>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Migrating Content</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093440" y="3783371"/>
            <a:ext cx="7008270" cy="18261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Asset Report lists all the assets that will be migrated to the target project</a:t>
            </a:r>
            <a:r>
              <a:rPr lang="en-US" sz="2800" dirty="0" smtClean="0"/>
              <a:t>.</a:t>
            </a:r>
          </a:p>
          <a:p>
            <a:endParaRPr lang="en-US" sz="2800" dirty="0" smtClean="0"/>
          </a:p>
          <a:p>
            <a:pPr marL="457200" indent="-457200">
              <a:buFont typeface="Arial" panose="020B0604020202020204" pitchFamily="34" charset="0"/>
              <a:buChar char="•"/>
            </a:pPr>
            <a:r>
              <a:rPr lang="en-US" sz="2800" dirty="0"/>
              <a:t>In the Asset Report pop-up, click OK</a:t>
            </a:r>
            <a:r>
              <a:rPr lang="en-US" sz="2800" dirty="0" smtClean="0"/>
              <a:t>.</a:t>
            </a:r>
            <a:endParaRPr lang="en-US" sz="2800" b="1" dirty="0"/>
          </a:p>
        </p:txBody>
      </p:sp>
      <p:sp>
        <p:nvSpPr>
          <p:cNvPr id="15" name="Rectangle"/>
          <p:cNvSpPr/>
          <p:nvPr/>
        </p:nvSpPr>
        <p:spPr>
          <a:xfrm>
            <a:off x="1609344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9"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3745026" y="1828800"/>
            <a:ext cx="9673108" cy="8468500"/>
          </a:xfrm>
          <a:prstGeom prst="rect">
            <a:avLst/>
          </a:prstGeom>
          <a:noFill/>
          <a:ln>
            <a:noFill/>
          </a:ln>
        </p:spPr>
      </p:pic>
    </p:spTree>
    <p:extLst>
      <p:ext uri="{BB962C8B-B14F-4D97-AF65-F5344CB8AC3E}">
        <p14:creationId xmlns:p14="http://schemas.microsoft.com/office/powerpoint/2010/main" val="1088918970"/>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093440"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Migrating Content</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093440" y="3783371"/>
            <a:ext cx="7008270"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anose="020B0604020202020204" pitchFamily="34" charset="0"/>
              <a:buChar char="•"/>
            </a:pPr>
            <a:r>
              <a:rPr lang="en-US" sz="2800" dirty="0"/>
              <a:t>In the Choose a destination Content </a:t>
            </a:r>
            <a:r>
              <a:rPr lang="en-US" sz="2800" dirty="0" smtClean="0"/>
              <a:t>folder </a:t>
            </a:r>
            <a:r>
              <a:rPr lang="en-US" sz="2800" dirty="0"/>
              <a:t>window, locate the Content folder of the project you want to migrate to</a:t>
            </a:r>
            <a:r>
              <a:rPr lang="en-US" sz="2800" dirty="0" smtClean="0"/>
              <a:t>. </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Select the folder and click the Select Folder button</a:t>
            </a:r>
            <a:r>
              <a:rPr lang="en-US" sz="2800" dirty="0" smtClean="0"/>
              <a:t>. </a:t>
            </a:r>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When finished, UE4 will tell you if the content migrated successfully</a:t>
            </a:r>
            <a:r>
              <a:rPr lang="en-US" sz="2800" dirty="0" smtClean="0"/>
              <a:t>.</a:t>
            </a:r>
            <a:endParaRPr lang="en-US" sz="2800" dirty="0"/>
          </a:p>
        </p:txBody>
      </p:sp>
      <p:sp>
        <p:nvSpPr>
          <p:cNvPr id="15" name="Rectangle"/>
          <p:cNvSpPr/>
          <p:nvPr/>
        </p:nvSpPr>
        <p:spPr>
          <a:xfrm>
            <a:off x="1609344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7"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3745026" y="1828800"/>
            <a:ext cx="9673108" cy="6355060"/>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13224289"/>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955248"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Migrating Content</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952976" y="3783371"/>
            <a:ext cx="7008270" cy="578107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Open the destination project and look in the Content Browser to find the migrated content</a:t>
            </a:r>
            <a:r>
              <a:rPr lang="en-US" sz="2800" dirty="0" smtClean="0"/>
              <a:t>.</a:t>
            </a:r>
          </a:p>
          <a:p>
            <a:endParaRPr lang="en-US" sz="2800" dirty="0"/>
          </a:p>
          <a:p>
            <a:pPr>
              <a:spcBef>
                <a:spcPts val="600"/>
              </a:spcBef>
            </a:pPr>
            <a:r>
              <a:rPr lang="en-US" sz="2800" b="1" i="1" dirty="0"/>
              <a:t>Note</a:t>
            </a:r>
            <a:r>
              <a:rPr lang="en-US" sz="2800" i="1" dirty="0"/>
              <a:t>: When you migrate content from one project to another, you will also move asset dependencies while maintaining the folder structure. So if you already have files in your project with the same name and folder structure, they will be overwritten with the newly migrated content</a:t>
            </a:r>
            <a:r>
              <a:rPr lang="en-US" sz="2800" i="1" dirty="0" smtClean="0"/>
              <a:t>.   </a:t>
            </a:r>
            <a:endParaRPr lang="en-US" sz="2800" i="1" dirty="0"/>
          </a:p>
          <a:p>
            <a:endParaRPr lang="en-US" sz="2800" dirty="0"/>
          </a:p>
          <a:p>
            <a:endParaRPr lang="en-US" sz="2800" dirty="0"/>
          </a:p>
        </p:txBody>
      </p:sp>
      <p:sp>
        <p:nvSpPr>
          <p:cNvPr id="15" name="Rectangle"/>
          <p:cNvSpPr/>
          <p:nvPr/>
        </p:nvSpPr>
        <p:spPr>
          <a:xfrm>
            <a:off x="16952976"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7" name="Shape 150">
            <a:extLst>
              <a:ext uri="{FF2B5EF4-FFF2-40B4-BE49-F238E27FC236}">
                <a16:creationId xmlns:a16="http://schemas.microsoft.com/office/drawing/2014/main" xmlns="" id="{5AF3FEC6-FB88-4994-92C1-E00CC2A8EB58}"/>
              </a:ext>
            </a:extLst>
          </p:cNvPr>
          <p:cNvPicPr preferRelativeResize="0"/>
          <p:nvPr/>
        </p:nvPicPr>
        <p:blipFill>
          <a:blip r:embed="rId4">
            <a:extLst>
              <a:ext uri="{28A0092B-C50C-407E-A947-70E740481C1C}">
                <a14:useLocalDpi xmlns:a14="http://schemas.microsoft.com/office/drawing/2010/main" val="0"/>
              </a:ext>
            </a:extLst>
          </a:blip>
          <a:stretch>
            <a:fillRect/>
          </a:stretch>
        </p:blipFill>
        <p:spPr>
          <a:xfrm>
            <a:off x="1216152" y="1828800"/>
            <a:ext cx="14733408" cy="5620066"/>
          </a:xfrm>
          <a:prstGeom prst="rect">
            <a:avLst/>
          </a:prstGeom>
          <a:noFill/>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97336671"/>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4253" y="0"/>
            <a:ext cx="8364042" cy="13716000"/>
          </a:xfrm>
          <a:prstGeom prst="rect">
            <a:avLst/>
          </a:prstGeom>
          <a:solidFill>
            <a:schemeClr val="bg1">
              <a:alpha val="80000"/>
            </a:schemeClr>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999232" y="4937760"/>
            <a:ext cx="7082914" cy="656590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When starting a new project, you will need some assets to work with.</a:t>
            </a:r>
          </a:p>
          <a:p>
            <a:r>
              <a:rPr lang="en-US" sz="2800" dirty="0"/>
              <a:t> </a:t>
            </a:r>
          </a:p>
          <a:p>
            <a:r>
              <a:rPr lang="en-US" sz="2800" dirty="0"/>
              <a:t>Epic has already given you the ability to create a new project with starter content. This is great, because it gets you up and running fast.</a:t>
            </a:r>
          </a:p>
          <a:p>
            <a:r>
              <a:rPr lang="en-US" sz="2800" dirty="0"/>
              <a:t> </a:t>
            </a:r>
          </a:p>
          <a:p>
            <a:r>
              <a:rPr lang="en-US" sz="2800" dirty="0"/>
              <a:t>At some point you will need to bring in your own content. Content can be imported in several ways. In this lecture, you will learn the common ways to bring in new assets and migrate content from one project to another. You will also become acquainted with the Reference Viewer</a:t>
            </a:r>
            <a:r>
              <a:rPr lang="en-US" sz="2800" dirty="0" smtClean="0"/>
              <a:t>.</a:t>
            </a:r>
            <a:endParaRPr lang="en-US" sz="2800" dirty="0"/>
          </a:p>
        </p:txBody>
      </p:sp>
      <p:sp>
        <p:nvSpPr>
          <p:cNvPr id="12" name="The Picture slide"/>
          <p:cNvSpPr txBox="1"/>
          <p:nvPr/>
        </p:nvSpPr>
        <p:spPr>
          <a:xfrm>
            <a:off x="2999232" y="3457013"/>
            <a:ext cx="7082914"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cap="all" dirty="0"/>
              <a:t>Introduction</a:t>
            </a:r>
            <a:endParaRPr sz="5000" cap="all" dirty="0"/>
          </a:p>
        </p:txBody>
      </p:sp>
      <p:sp>
        <p:nvSpPr>
          <p:cNvPr id="13" name="Rectangle"/>
          <p:cNvSpPr/>
          <p:nvPr/>
        </p:nvSpPr>
        <p:spPr>
          <a:xfrm>
            <a:off x="2980944" y="4572000"/>
            <a:ext cx="7008270" cy="127366"/>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Tree>
    <p:extLst>
      <p:ext uri="{BB962C8B-B14F-4D97-AF65-F5344CB8AC3E}">
        <p14:creationId xmlns:p14="http://schemas.microsoft.com/office/powerpoint/2010/main" val="4128793686"/>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7" y="0"/>
            <a:ext cx="7765126" cy="13716000"/>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686" name="Just like flower porcelain  You’re like a moon that  awaken to say hello So beautiful and bright that you make me content to play it  world"/>
          <p:cNvSpPr txBox="1"/>
          <p:nvPr/>
        </p:nvSpPr>
        <p:spPr>
          <a:xfrm>
            <a:off x="1903990" y="4183930"/>
            <a:ext cx="6572120" cy="164147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pPr defTabSz="825500" hangingPunct="0"/>
            <a:r>
              <a:rPr lang="en-US" sz="5000" dirty="0" smtClean="0"/>
              <a:t>Exercise</a:t>
            </a:r>
          </a:p>
          <a:p>
            <a:pPr defTabSz="825500" hangingPunct="0"/>
            <a:endParaRPr lang="en-US" sz="5000"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3" y="386277"/>
            <a:ext cx="2626730" cy="2683626"/>
          </a:xfrm>
          <a:prstGeom prst="rect">
            <a:avLst/>
          </a:prstGeom>
        </p:spPr>
      </p:pic>
      <p:sp>
        <p:nvSpPr>
          <p:cNvPr id="8"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9989292" y="4183930"/>
            <a:ext cx="12700000" cy="268791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pPr marL="457200" indent="-457200">
              <a:buFont typeface="Arial" panose="020B0604020202020204" pitchFamily="34" charset="0"/>
              <a:buChar char="•"/>
            </a:pPr>
            <a:r>
              <a:rPr lang="en-US" sz="2800" dirty="0"/>
              <a:t>Create a new blank project with starter content or use an existing project</a:t>
            </a:r>
            <a:r>
              <a:rPr lang="en-US" sz="2800" dirty="0" smtClean="0"/>
              <a:t>.</a:t>
            </a:r>
            <a:endParaRPr lang="en-US" sz="2800" dirty="0"/>
          </a:p>
          <a:p>
            <a:pPr marL="457200" indent="-457200"/>
            <a:endParaRPr lang="en-US" sz="2800" dirty="0"/>
          </a:p>
          <a:p>
            <a:pPr marL="457200" indent="-457200">
              <a:buFont typeface="Arial" panose="020B0604020202020204" pitchFamily="34" charset="0"/>
              <a:buChar char="•"/>
            </a:pPr>
            <a:r>
              <a:rPr lang="en-US" sz="2800" dirty="0"/>
              <a:t>Download and </a:t>
            </a:r>
            <a:r>
              <a:rPr lang="en-US" sz="2800" dirty="0" smtClean="0"/>
              <a:t>create </a:t>
            </a:r>
            <a:r>
              <a:rPr lang="en-US" sz="2800" dirty="0"/>
              <a:t>the Content Examples </a:t>
            </a:r>
            <a:r>
              <a:rPr lang="en-US" sz="2800" dirty="0" smtClean="0"/>
              <a:t>Project </a:t>
            </a:r>
            <a:r>
              <a:rPr lang="en-US" sz="2800" dirty="0"/>
              <a:t>or any project found in the Learn section of the Epic Launcher</a:t>
            </a:r>
            <a:r>
              <a:rPr lang="en-US" sz="2800" dirty="0" smtClean="0"/>
              <a:t>.</a:t>
            </a:r>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Migrate content from the Learn section project to your blank project</a:t>
            </a:r>
            <a:r>
              <a:rPr lang="en-US" sz="2800" dirty="0" smtClean="0"/>
              <a:t>.</a:t>
            </a:r>
            <a:endParaRPr lang="en-US" sz="2800" dirty="0"/>
          </a:p>
        </p:txBody>
      </p:sp>
    </p:spTree>
    <p:extLst>
      <p:ext uri="{BB962C8B-B14F-4D97-AF65-F5344CB8AC3E}">
        <p14:creationId xmlns:p14="http://schemas.microsoft.com/office/powerpoint/2010/main" val="3388424581"/>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57" y="7443588"/>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pPr algn="ctr" defTabSz="825500" hangingPunct="0"/>
            <a:r>
              <a:rPr lang="en-US" sz="6000" kern="1200" dirty="0" smtClean="0"/>
              <a:t>Reference Viewer</a:t>
            </a:r>
            <a:endParaRPr lang="en-US" sz="6000" kern="1200" dirty="0"/>
          </a:p>
        </p:txBody>
      </p:sp>
      <p:sp>
        <p:nvSpPr>
          <p:cNvPr id="45" name="AEVER"/>
          <p:cNvSpPr txBox="1"/>
          <p:nvPr/>
        </p:nvSpPr>
        <p:spPr>
          <a:xfrm>
            <a:off x="5191692" y="5638702"/>
            <a:ext cx="14000628"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pPr algn="ctr" defTabSz="825500" hangingPunct="0"/>
            <a:r>
              <a:rPr lang="en-US" sz="8000" kern="1200" cap="all" dirty="0" smtClean="0">
                <a:solidFill>
                  <a:srgbClr val="FFD966"/>
                </a:solidFill>
              </a:rPr>
              <a:t>Importing Assets</a:t>
            </a:r>
            <a:endParaRPr sz="8000" kern="1200" cap="all" dirty="0">
              <a:solidFill>
                <a:srgbClr val="FFD966"/>
              </a:solidFill>
            </a:endParaRPr>
          </a:p>
        </p:txBody>
      </p:sp>
    </p:spTree>
    <p:extLst>
      <p:ext uri="{BB962C8B-B14F-4D97-AF65-F5344CB8AC3E}">
        <p14:creationId xmlns:p14="http://schemas.microsoft.com/office/powerpoint/2010/main" val="4216296633"/>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955248"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Reference Viewer</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1" y="3783371"/>
            <a:ext cx="7008270" cy="376513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 Reference Viewer shows the dependencies for an asset.</a:t>
            </a:r>
          </a:p>
          <a:p>
            <a:r>
              <a:rPr lang="en-US" sz="2800" dirty="0"/>
              <a:t> </a:t>
            </a:r>
          </a:p>
          <a:p>
            <a:r>
              <a:rPr lang="en-US" sz="2800" dirty="0"/>
              <a:t>To see the asset references for an asset, right-click it in the Content Browser and select Reference Viewer</a:t>
            </a:r>
            <a:r>
              <a:rPr lang="en-US" sz="2800" dirty="0" smtClean="0"/>
              <a:t>.</a:t>
            </a:r>
            <a:endParaRPr lang="en-US" sz="1400" dirty="0" smtClean="0"/>
          </a:p>
          <a:p>
            <a:endParaRPr lang="en-US" sz="2800" dirty="0"/>
          </a:p>
          <a:p>
            <a:endParaRPr lang="en-US" sz="2800" dirty="0"/>
          </a:p>
          <a:p>
            <a:endParaRPr lang="en-US" sz="1400" dirty="0">
              <a:latin typeface="Calibri" panose="020F0502020204030204" pitchFamily="34" charset="0"/>
              <a:cs typeface="Calibri" panose="020F0502020204030204" pitchFamily="34" charset="0"/>
            </a:endParaRPr>
          </a:p>
        </p:txBody>
      </p:sp>
      <p:sp>
        <p:nvSpPr>
          <p:cNvPr id="15" name="Rectangle"/>
          <p:cNvSpPr/>
          <p:nvPr/>
        </p:nvSpPr>
        <p:spPr>
          <a:xfrm>
            <a:off x="17008151"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10" name="Shape 150">
            <a:extLst>
              <a:ext uri="{FF2B5EF4-FFF2-40B4-BE49-F238E27FC236}">
                <a16:creationId xmlns:a16="http://schemas.microsoft.com/office/drawing/2014/main" xmlns="" id="{5AF3FEC6-FB88-4994-92C1-E00CC2A8EB58}"/>
              </a:ext>
            </a:extLst>
          </p:cNvPr>
          <p:cNvPicPr preferRelativeResize="0"/>
          <p:nvPr/>
        </p:nvPicPr>
        <p:blipFill>
          <a:blip r:embed="rId4"/>
          <a:stretch>
            <a:fillRect/>
          </a:stretch>
        </p:blipFill>
        <p:spPr>
          <a:xfrm>
            <a:off x="640080" y="1737360"/>
            <a:ext cx="15749550" cy="7801382"/>
          </a:xfrm>
          <a:prstGeom prst="rect">
            <a:avLst/>
          </a:prstGeom>
          <a:noFill/>
          <a:ln>
            <a:noFill/>
          </a:ln>
        </p:spPr>
      </p:pic>
    </p:spTree>
    <p:extLst>
      <p:ext uri="{BB962C8B-B14F-4D97-AF65-F5344CB8AC3E}">
        <p14:creationId xmlns:p14="http://schemas.microsoft.com/office/powerpoint/2010/main" val="925198787"/>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16955248" y="1663317"/>
            <a:ext cx="7061172"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Importing Assets:</a:t>
            </a:r>
            <a:br>
              <a:rPr lang="en-US" sz="3600" kern="1200" cap="all" dirty="0">
                <a:solidFill>
                  <a:srgbClr val="27292E"/>
                </a:solidFill>
              </a:rPr>
            </a:br>
            <a:r>
              <a:rPr lang="en-US" sz="3600" kern="1200" cap="all" dirty="0" smtClean="0">
                <a:solidFill>
                  <a:srgbClr val="27292E"/>
                </a:solidFill>
              </a:rPr>
              <a:t>Reference Viewer</a:t>
            </a:r>
            <a:endParaRPr lang="en-US"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008151" y="3783371"/>
            <a:ext cx="7008270" cy="69967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Most assets are dependent on one or more other assets.</a:t>
            </a:r>
          </a:p>
          <a:p>
            <a:r>
              <a:rPr lang="en-US" sz="2800" dirty="0"/>
              <a:t> </a:t>
            </a:r>
          </a:p>
          <a:p>
            <a:r>
              <a:rPr lang="en-US" sz="2800" dirty="0"/>
              <a:t>For example, if you assign a Material to a Static Mesh asset in the Static Mesh Editor, the Static Mesh </a:t>
            </a:r>
            <a:r>
              <a:rPr lang="en-US" sz="2800" dirty="0" smtClean="0"/>
              <a:t>is now </a:t>
            </a:r>
            <a:r>
              <a:rPr lang="en-US" sz="2800" i="1" dirty="0" smtClean="0"/>
              <a:t>referencing</a:t>
            </a:r>
            <a:r>
              <a:rPr lang="en-US" sz="2800" dirty="0" smtClean="0"/>
              <a:t> the </a:t>
            </a:r>
            <a:r>
              <a:rPr lang="en-US" sz="2800" dirty="0"/>
              <a:t>Material.</a:t>
            </a:r>
          </a:p>
          <a:p>
            <a:r>
              <a:rPr lang="en-US" sz="2800" dirty="0"/>
              <a:t> </a:t>
            </a:r>
          </a:p>
          <a:p>
            <a:r>
              <a:rPr lang="en-US" sz="2800" dirty="0"/>
              <a:t>This means </a:t>
            </a:r>
            <a:r>
              <a:rPr lang="en-US" sz="2800" dirty="0" smtClean="0"/>
              <a:t>that when the Static </a:t>
            </a:r>
            <a:r>
              <a:rPr lang="en-US" sz="2800" dirty="0"/>
              <a:t>Mesh </a:t>
            </a:r>
            <a:r>
              <a:rPr lang="en-US" sz="2800" dirty="0" smtClean="0"/>
              <a:t>asset is loaded, it also needs </a:t>
            </a:r>
            <a:r>
              <a:rPr lang="en-US" sz="2800" dirty="0"/>
              <a:t>to </a:t>
            </a:r>
            <a:r>
              <a:rPr lang="en-US" sz="2800" dirty="0" smtClean="0"/>
              <a:t>load the referenced Material. </a:t>
            </a:r>
            <a:endParaRPr lang="en-US" sz="2800" dirty="0"/>
          </a:p>
          <a:p>
            <a:r>
              <a:rPr lang="en-US" sz="2800" dirty="0"/>
              <a:t> </a:t>
            </a:r>
          </a:p>
          <a:p>
            <a:r>
              <a:rPr lang="en-US" sz="2800" dirty="0"/>
              <a:t>In turn, the Material </a:t>
            </a:r>
            <a:r>
              <a:rPr lang="en-US" sz="2800" dirty="0" smtClean="0"/>
              <a:t>will load the Textures that have been referenced in the Material Editor</a:t>
            </a:r>
            <a:r>
              <a:rPr lang="en-US" sz="2800" dirty="0" smtClean="0">
                <a:latin typeface="+mn-lt"/>
                <a:cs typeface="Calibri" panose="020F0502020204030204" pitchFamily="34" charset="0"/>
              </a:rPr>
              <a:t>.</a:t>
            </a:r>
            <a:endParaRPr lang="en-US" sz="2800" dirty="0">
              <a:latin typeface="+mn-lt"/>
              <a:cs typeface="Calibri" panose="020F0502020204030204" pitchFamily="34" charset="0"/>
            </a:endParaRPr>
          </a:p>
          <a:p>
            <a:endParaRPr lang="en-US" sz="2800" dirty="0">
              <a:latin typeface="+mn-lt"/>
              <a:cs typeface="Calibri" panose="020F0502020204030204" pitchFamily="34" charset="0"/>
            </a:endParaRPr>
          </a:p>
        </p:txBody>
      </p:sp>
      <p:sp>
        <p:nvSpPr>
          <p:cNvPr id="15" name="Rectangle"/>
          <p:cNvSpPr/>
          <p:nvPr/>
        </p:nvSpPr>
        <p:spPr>
          <a:xfrm>
            <a:off x="17008151"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pic>
        <p:nvPicPr>
          <p:cNvPr id="9" name="Picture 8" descr="A screen shot of a computer&#10;&#10;Description generated with very high confidence">
            <a:extLst>
              <a:ext uri="{FF2B5EF4-FFF2-40B4-BE49-F238E27FC236}">
                <a16:creationId xmlns:a16="http://schemas.microsoft.com/office/drawing/2014/main" xmlns="" id="{4975939C-170B-4554-BC3D-9A9516055246}"/>
              </a:ext>
            </a:extLst>
          </p:cNvPr>
          <p:cNvPicPr>
            <a:picLocks noChangeAspect="1"/>
          </p:cNvPicPr>
          <p:nvPr/>
        </p:nvPicPr>
        <p:blipFill>
          <a:blip r:embed="rId4"/>
          <a:stretch>
            <a:fillRect/>
          </a:stretch>
        </p:blipFill>
        <p:spPr>
          <a:xfrm>
            <a:off x="649224" y="1737360"/>
            <a:ext cx="15721634" cy="8582854"/>
          </a:xfrm>
          <a:prstGeom prst="rect">
            <a:avLst/>
          </a:prstGeom>
        </p:spPr>
      </p:pic>
    </p:spTree>
    <p:extLst>
      <p:ext uri="{BB962C8B-B14F-4D97-AF65-F5344CB8AC3E}">
        <p14:creationId xmlns:p14="http://schemas.microsoft.com/office/powerpoint/2010/main" val="197846660"/>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2"/>
            <a:ext cx="6479338" cy="87203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5000" cap="all" dirty="0" smtClean="0"/>
              <a:t>Importing Assets</a:t>
            </a:r>
            <a:endParaRPr sz="5000"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08" y="4937760"/>
            <a:ext cx="8509001" cy="13952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When you move an asset to a new folder in the Content Browser, the Editor updates asset references and dependencies</a:t>
            </a:r>
            <a:r>
              <a:rPr lang="en-US" sz="2800" dirty="0" smtClean="0"/>
              <a:t>. </a:t>
            </a:r>
            <a:endParaRPr lang="en-US" sz="2800" dirty="0"/>
          </a:p>
        </p:txBody>
      </p:sp>
      <p:sp>
        <p:nvSpPr>
          <p:cNvPr id="8" name="The Picture slide"/>
          <p:cNvSpPr txBox="1"/>
          <p:nvPr/>
        </p:nvSpPr>
        <p:spPr>
          <a:xfrm>
            <a:off x="13441680" y="3657600"/>
            <a:ext cx="870431" cy="71814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smtClean="0">
                <a:solidFill>
                  <a:schemeClr val="tx1">
                    <a:lumMod val="50000"/>
                    <a:lumOff val="50000"/>
                  </a:schemeClr>
                </a:solidFill>
              </a:rPr>
              <a:t>Tip</a:t>
            </a:r>
            <a:endParaRPr sz="4000" dirty="0">
              <a:solidFill>
                <a:schemeClr val="tx1">
                  <a:lumMod val="50000"/>
                  <a:lumOff val="50000"/>
                </a:scheme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54823" y="4937760"/>
            <a:ext cx="8509001" cy="441146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r>
              <a:rPr lang="en-US" sz="2800" dirty="0"/>
              <a:t>You may be tempted to move .</a:t>
            </a:r>
            <a:r>
              <a:rPr lang="en-US" sz="2800" dirty="0" err="1"/>
              <a:t>uasset</a:t>
            </a:r>
            <a:r>
              <a:rPr lang="en-US" sz="2800" dirty="0"/>
              <a:t> files around manually or copy them from one project to</a:t>
            </a:r>
          </a:p>
          <a:p>
            <a:r>
              <a:rPr lang="en-US" sz="2800" dirty="0"/>
              <a:t>another using Windows Explorer/Finder.</a:t>
            </a:r>
          </a:p>
          <a:p>
            <a:r>
              <a:rPr lang="en-US" sz="2800" dirty="0"/>
              <a:t> </a:t>
            </a:r>
          </a:p>
          <a:p>
            <a:r>
              <a:rPr lang="en-US" sz="2800" dirty="0"/>
              <a:t>Although doing that technically works, it is not good practice because of dependencies.</a:t>
            </a:r>
          </a:p>
          <a:p>
            <a:r>
              <a:rPr lang="en-US" sz="2800" dirty="0"/>
              <a:t> </a:t>
            </a:r>
          </a:p>
          <a:p>
            <a:r>
              <a:rPr lang="en-US" sz="2800" dirty="0"/>
              <a:t>You should </a:t>
            </a:r>
            <a:r>
              <a:rPr lang="en-US" sz="2800" i="1" dirty="0"/>
              <a:t>always</a:t>
            </a:r>
            <a:r>
              <a:rPr lang="en-US" sz="2800" dirty="0"/>
              <a:t> migrate content or make changes to folder structure and file locations in the Content Browser so the </a:t>
            </a:r>
            <a:r>
              <a:rPr lang="en-US" sz="2800" dirty="0" smtClean="0"/>
              <a:t>Editor </a:t>
            </a:r>
            <a:r>
              <a:rPr lang="en-US" sz="2800" dirty="0"/>
              <a:t>can update dependencies</a:t>
            </a:r>
            <a:r>
              <a:rPr lang="en-US" sz="2800" dirty="0" smtClean="0"/>
              <a:t>.</a:t>
            </a:r>
            <a:endParaRPr lang="en-US" sz="2800" dirty="0"/>
          </a:p>
        </p:txBody>
      </p:sp>
      <p:sp>
        <p:nvSpPr>
          <p:cNvPr id="11" name="The Picture slide"/>
          <p:cNvSpPr txBox="1"/>
          <p:nvPr/>
        </p:nvSpPr>
        <p:spPr>
          <a:xfrm>
            <a:off x="1752108" y="3658323"/>
            <a:ext cx="7683194" cy="71814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pPr algn="l"/>
            <a:r>
              <a:rPr lang="en-US" sz="4000" dirty="0" smtClean="0">
                <a:solidFill>
                  <a:schemeClr val="tx1">
                    <a:lumMod val="50000"/>
                    <a:lumOff val="50000"/>
                  </a:schemeClr>
                </a:solidFill>
              </a:rPr>
              <a:t>Moving Assets to a New Folder</a:t>
            </a:r>
            <a:endParaRPr sz="4000" dirty="0">
              <a:solidFill>
                <a:schemeClr val="tx1">
                  <a:lumMod val="50000"/>
                  <a:lumOff val="50000"/>
                </a:schemeClr>
              </a:solidFill>
            </a:endParaRPr>
          </a:p>
        </p:txBody>
      </p:sp>
      <p:sp>
        <p:nvSpPr>
          <p:cNvPr id="12" name="Rectangle"/>
          <p:cNvSpPr/>
          <p:nvPr/>
        </p:nvSpPr>
        <p:spPr>
          <a:xfrm>
            <a:off x="1752108" y="4572000"/>
            <a:ext cx="9438184"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sp>
        <p:nvSpPr>
          <p:cNvPr id="13" name="Rectangle"/>
          <p:cNvSpPr/>
          <p:nvPr/>
        </p:nvSpPr>
        <p:spPr>
          <a:xfrm>
            <a:off x="13454823" y="4572000"/>
            <a:ext cx="9438184" cy="127365"/>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1" y="11032375"/>
            <a:ext cx="2626729" cy="2683625"/>
          </a:xfrm>
          <a:prstGeom prst="rect">
            <a:avLst/>
          </a:prstGeom>
        </p:spPr>
      </p:pic>
    </p:spTree>
    <p:extLst>
      <p:ext uri="{BB962C8B-B14F-4D97-AF65-F5344CB8AC3E}">
        <p14:creationId xmlns:p14="http://schemas.microsoft.com/office/powerpoint/2010/main" val="2083008866"/>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1752108" y="1187695"/>
            <a:ext cx="11036808" cy="877824"/>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5000" kern="1200" cap="all" dirty="0"/>
              <a:t>Lecture Goals and </a:t>
            </a:r>
            <a:r>
              <a:rPr lang="en-US" sz="5000" kern="1200" cap="all" dirty="0" smtClean="0"/>
              <a:t>Outcomes</a:t>
            </a:r>
            <a:endParaRPr sz="5000" kern="1200"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752111" y="4766538"/>
            <a:ext cx="8509002" cy="279563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pPr>
              <a:spcBef>
                <a:spcPts val="600"/>
              </a:spcBef>
              <a:spcAft>
                <a:spcPts val="1200"/>
              </a:spcAft>
            </a:pPr>
            <a:r>
              <a:rPr lang="en-US" sz="2800" kern="1200" dirty="0"/>
              <a:t>The goals of this lecture are </a:t>
            </a:r>
            <a:r>
              <a:rPr lang="en-US" sz="2800" kern="1200" dirty="0" smtClean="0"/>
              <a:t>to</a:t>
            </a:r>
            <a:endParaRPr lang="en-US" sz="2800" kern="1200" dirty="0"/>
          </a:p>
          <a:p>
            <a:pPr marL="457200" indent="-457200">
              <a:spcBef>
                <a:spcPts val="600"/>
              </a:spcBef>
              <a:spcAft>
                <a:spcPts val="600"/>
              </a:spcAft>
              <a:buFont typeface="Arial" panose="020B0604020202020204" pitchFamily="34" charset="0"/>
              <a:buChar char="•"/>
            </a:pPr>
            <a:r>
              <a:rPr lang="en-US" sz="2800" dirty="0"/>
              <a:t>Learn how to import </a:t>
            </a:r>
            <a:r>
              <a:rPr lang="en-US" sz="2800" kern="1200" dirty="0" smtClean="0"/>
              <a:t>assets</a:t>
            </a:r>
            <a:endParaRPr lang="en-US" sz="2800" kern="1200" dirty="0"/>
          </a:p>
          <a:p>
            <a:pPr marL="457200" indent="-457200">
              <a:spcBef>
                <a:spcPts val="600"/>
              </a:spcBef>
              <a:spcAft>
                <a:spcPts val="600"/>
              </a:spcAft>
              <a:buFont typeface="Arial" panose="020B0604020202020204" pitchFamily="34" charset="0"/>
              <a:buChar char="•"/>
            </a:pPr>
            <a:r>
              <a:rPr lang="en-US" sz="2800" dirty="0"/>
              <a:t>Learn how to migrate content from one project to </a:t>
            </a:r>
            <a:r>
              <a:rPr lang="en-US" sz="2800" kern="1200" dirty="0" smtClean="0"/>
              <a:t>another</a:t>
            </a:r>
            <a:endParaRPr lang="en-US" sz="2800" kern="1200" dirty="0"/>
          </a:p>
          <a:p>
            <a:pPr>
              <a:spcBef>
                <a:spcPts val="600"/>
              </a:spcBef>
              <a:spcAft>
                <a:spcPts val="600"/>
              </a:spcAft>
            </a:pPr>
            <a:endParaRPr lang="en-US" sz="2800" kern="1200" dirty="0"/>
          </a:p>
        </p:txBody>
      </p:sp>
      <p:sp>
        <p:nvSpPr>
          <p:cNvPr id="8" name="The Picture slide"/>
          <p:cNvSpPr txBox="1"/>
          <p:nvPr/>
        </p:nvSpPr>
        <p:spPr>
          <a:xfrm>
            <a:off x="13454826" y="3658327"/>
            <a:ext cx="2611292" cy="71814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4000" kern="1200" dirty="0">
                <a:solidFill>
                  <a:srgbClr val="000000">
                    <a:lumMod val="50000"/>
                    <a:lumOff val="50000"/>
                  </a:srgbClr>
                </a:solidFill>
              </a:rPr>
              <a:t>Outcomes</a:t>
            </a:r>
            <a:endParaRPr sz="4000" kern="1200" dirty="0">
              <a:solidFill>
                <a:srgbClr val="000000">
                  <a:lumMod val="50000"/>
                  <a:lumOff val="50000"/>
                </a:srgb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3454827" y="4766538"/>
            <a:ext cx="8509002" cy="35343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l">
              <a:defRPr sz="2400">
                <a:latin typeface="Helvetica"/>
                <a:ea typeface="Helvetica"/>
                <a:cs typeface="Helvetica"/>
                <a:sym typeface="Helvetica"/>
              </a:defRPr>
            </a:lvl1pPr>
          </a:lstStyle>
          <a:p>
            <a:pPr>
              <a:spcBef>
                <a:spcPts val="600"/>
              </a:spcBef>
              <a:spcAft>
                <a:spcPts val="1200"/>
              </a:spcAft>
            </a:pPr>
            <a:r>
              <a:rPr lang="en-US" sz="2800" kern="1200" dirty="0"/>
              <a:t>By the end of this </a:t>
            </a:r>
            <a:r>
              <a:rPr lang="en-US" sz="2800" kern="1200" dirty="0" smtClean="0"/>
              <a:t>lecture </a:t>
            </a:r>
            <a:r>
              <a:rPr lang="en-US" sz="2800" kern="1200" dirty="0"/>
              <a:t>you will be able </a:t>
            </a:r>
            <a:r>
              <a:rPr lang="en-US" sz="2800" kern="1200" dirty="0" smtClean="0"/>
              <a:t>to</a:t>
            </a:r>
            <a:endParaRPr lang="en-US" sz="2800" kern="1200" dirty="0"/>
          </a:p>
          <a:p>
            <a:pPr marL="228600" indent="-457200">
              <a:spcBef>
                <a:spcPts val="600"/>
              </a:spcBef>
              <a:spcAft>
                <a:spcPts val="600"/>
              </a:spcAft>
              <a:buFont typeface="Arial" panose="020B0604020202020204" pitchFamily="34" charset="0"/>
              <a:buChar char="•"/>
            </a:pPr>
            <a:r>
              <a:rPr lang="en-US" sz="2800" dirty="0"/>
              <a:t>Import assets created in other </a:t>
            </a:r>
            <a:r>
              <a:rPr lang="en-US" sz="2800" kern="1200" dirty="0" smtClean="0"/>
              <a:t>applications</a:t>
            </a:r>
            <a:endParaRPr lang="en-US" sz="2800" kern="1200" dirty="0"/>
          </a:p>
          <a:p>
            <a:pPr marL="228600" indent="-457200">
              <a:spcBef>
                <a:spcPts val="600"/>
              </a:spcBef>
              <a:spcAft>
                <a:spcPts val="600"/>
              </a:spcAft>
              <a:buFont typeface="Arial" panose="020B0604020202020204" pitchFamily="34" charset="0"/>
              <a:buChar char="•"/>
            </a:pPr>
            <a:r>
              <a:rPr lang="en-US" sz="2800" dirty="0"/>
              <a:t>Migrate content from one project </a:t>
            </a:r>
            <a:r>
              <a:rPr lang="en-US" sz="2800" dirty="0" smtClean="0"/>
              <a:t>to </a:t>
            </a:r>
            <a:r>
              <a:rPr lang="en-US" sz="2800" kern="1200" dirty="0" smtClean="0"/>
              <a:t>another</a:t>
            </a:r>
            <a:endParaRPr lang="en-US" sz="2800" kern="1200" dirty="0"/>
          </a:p>
          <a:p>
            <a:pPr marL="571500" indent="-571500">
              <a:spcBef>
                <a:spcPts val="600"/>
              </a:spcBef>
              <a:spcAft>
                <a:spcPts val="600"/>
              </a:spcAft>
              <a:buFont typeface="Arial" panose="020B0604020202020204" pitchFamily="34" charset="0"/>
              <a:buChar char="•"/>
            </a:pPr>
            <a:endParaRPr lang="en-US" sz="2800" kern="1200" dirty="0"/>
          </a:p>
          <a:p>
            <a:pPr>
              <a:spcBef>
                <a:spcPts val="600"/>
              </a:spcBef>
              <a:spcAft>
                <a:spcPts val="600"/>
              </a:spcAft>
            </a:pPr>
            <a:endParaRPr lang="en-US" sz="2800" kern="1200" dirty="0"/>
          </a:p>
          <a:p>
            <a:pPr>
              <a:spcBef>
                <a:spcPts val="600"/>
              </a:spcBef>
              <a:spcAft>
                <a:spcPts val="600"/>
              </a:spcAft>
            </a:pPr>
            <a:endParaRPr lang="en-US" sz="2800" kern="1200" dirty="0"/>
          </a:p>
        </p:txBody>
      </p:sp>
      <p:sp>
        <p:nvSpPr>
          <p:cNvPr id="11" name="The Picture slide"/>
          <p:cNvSpPr txBox="1"/>
          <p:nvPr/>
        </p:nvSpPr>
        <p:spPr>
          <a:xfrm>
            <a:off x="1752110" y="3658327"/>
            <a:ext cx="1527662" cy="71814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b="1">
                <a:latin typeface="Helvetica"/>
                <a:ea typeface="Helvetica"/>
                <a:cs typeface="Helvetica"/>
                <a:sym typeface="Helvetica"/>
              </a:defRPr>
            </a:lvl1pPr>
          </a:lstStyle>
          <a:p>
            <a:r>
              <a:rPr lang="en-US" sz="4000" kern="1200" dirty="0">
                <a:solidFill>
                  <a:srgbClr val="000000">
                    <a:lumMod val="50000"/>
                    <a:lumOff val="50000"/>
                  </a:srgbClr>
                </a:solidFill>
              </a:rPr>
              <a:t>Goals</a:t>
            </a:r>
            <a:endParaRPr sz="4000" kern="1200" dirty="0">
              <a:solidFill>
                <a:srgbClr val="000000">
                  <a:lumMod val="50000"/>
                  <a:lumOff val="50000"/>
                </a:srgbClr>
              </a:solidFill>
            </a:endParaRPr>
          </a:p>
        </p:txBody>
      </p:sp>
      <p:sp>
        <p:nvSpPr>
          <p:cNvPr id="12" name="Rectangle"/>
          <p:cNvSpPr/>
          <p:nvPr/>
        </p:nvSpPr>
        <p:spPr>
          <a:xfrm>
            <a:off x="1752108" y="4453128"/>
            <a:ext cx="9438184"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sp>
        <p:nvSpPr>
          <p:cNvPr id="13" name="Rectangle"/>
          <p:cNvSpPr/>
          <p:nvPr/>
        </p:nvSpPr>
        <p:spPr>
          <a:xfrm>
            <a:off x="13454824" y="4448539"/>
            <a:ext cx="9438184"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5" y="11032379"/>
            <a:ext cx="2626730" cy="2683626"/>
          </a:xfrm>
          <a:prstGeom prst="rect">
            <a:avLst/>
          </a:prstGeom>
        </p:spPr>
      </p:pic>
    </p:spTree>
    <p:extLst>
      <p:ext uri="{BB962C8B-B14F-4D97-AF65-F5344CB8AC3E}">
        <p14:creationId xmlns:p14="http://schemas.microsoft.com/office/powerpoint/2010/main" val="93480833"/>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4366161" y="7443591"/>
            <a:ext cx="15651686" cy="102592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400">
                <a:solidFill>
                  <a:srgbClr val="FFFFFF"/>
                </a:solidFill>
                <a:latin typeface="Helvetica"/>
                <a:ea typeface="Helvetica"/>
                <a:cs typeface="Helvetica"/>
                <a:sym typeface="Helvetica"/>
              </a:defRPr>
            </a:lvl1pPr>
          </a:lstStyle>
          <a:p>
            <a:pPr algn="ctr" defTabSz="825500" hangingPunct="0"/>
            <a:r>
              <a:rPr lang="en-US" sz="6000" kern="1200" dirty="0"/>
              <a:t>Working with the Content Browser</a:t>
            </a:r>
          </a:p>
        </p:txBody>
      </p:sp>
      <p:sp>
        <p:nvSpPr>
          <p:cNvPr id="45" name="AEVER"/>
          <p:cNvSpPr txBox="1"/>
          <p:nvPr/>
        </p:nvSpPr>
        <p:spPr>
          <a:xfrm>
            <a:off x="5191704" y="5638705"/>
            <a:ext cx="14000628" cy="133369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12000" b="1" spc="1800">
                <a:solidFill>
                  <a:srgbClr val="FFFC73"/>
                </a:solidFill>
                <a:latin typeface="Helvetica"/>
                <a:ea typeface="Helvetica"/>
                <a:cs typeface="Helvetica"/>
                <a:sym typeface="Helvetica"/>
              </a:defRPr>
            </a:lvl1pPr>
          </a:lstStyle>
          <a:p>
            <a:pPr algn="ctr" defTabSz="825500" hangingPunct="0"/>
            <a:r>
              <a:rPr lang="en-US" sz="8000" kern="1200" cap="all" dirty="0">
                <a:solidFill>
                  <a:srgbClr val="FFD966"/>
                </a:solidFill>
              </a:rPr>
              <a:t>Importing Assets</a:t>
            </a:r>
            <a:endParaRPr sz="8000" kern="1200" cap="all" dirty="0">
              <a:solidFill>
                <a:srgbClr val="FFD966"/>
              </a:solidFill>
            </a:endParaRPr>
          </a:p>
        </p:txBody>
      </p:sp>
    </p:spTree>
    <p:extLst>
      <p:ext uri="{BB962C8B-B14F-4D97-AF65-F5344CB8AC3E}">
        <p14:creationId xmlns:p14="http://schemas.microsoft.com/office/powerpoint/2010/main" val="3934511865"/>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4253" y="0"/>
            <a:ext cx="8364042" cy="13716000"/>
          </a:xfrm>
          <a:prstGeom prst="rect">
            <a:avLst/>
          </a:prstGeom>
          <a:solidFill>
            <a:schemeClr val="bg1">
              <a:alpha val="80000"/>
            </a:schemeClr>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999232" y="5120640"/>
            <a:ext cx="7082914" cy="416524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pPr defTabSz="825500" hangingPunct="0"/>
            <a:r>
              <a:rPr lang="en-US" sz="2800" dirty="0"/>
              <a:t>UE4 supports a variety of file types for importing content. You can import content created in an external </a:t>
            </a:r>
            <a:r>
              <a:rPr lang="en-US" sz="2800" dirty="0" smtClean="0"/>
              <a:t>editor.</a:t>
            </a:r>
          </a:p>
          <a:p>
            <a:pPr defTabSz="825500" hangingPunct="0"/>
            <a:endParaRPr lang="en-US" sz="2800" dirty="0"/>
          </a:p>
          <a:p>
            <a:pPr defTabSz="825500" hangingPunct="0">
              <a:spcAft>
                <a:spcPts val="2400"/>
              </a:spcAft>
            </a:pPr>
            <a:r>
              <a:rPr lang="en-US" sz="2800" dirty="0" smtClean="0"/>
              <a:t>Common examples:</a:t>
            </a:r>
          </a:p>
          <a:p>
            <a:pPr marL="457200" indent="-457200" defTabSz="825500" hangingPunct="0">
              <a:spcAft>
                <a:spcPts val="600"/>
              </a:spcAft>
              <a:buFont typeface="Arial" panose="020B0604020202020204" pitchFamily="34" charset="0"/>
              <a:buChar char="•"/>
            </a:pPr>
            <a:r>
              <a:rPr lang="en-US" sz="2800" dirty="0" smtClean="0"/>
              <a:t>3ds </a:t>
            </a:r>
            <a:r>
              <a:rPr lang="en-US" sz="2800" dirty="0"/>
              <a:t>Max or Maya for </a:t>
            </a:r>
            <a:r>
              <a:rPr lang="en-US" sz="2800" dirty="0" smtClean="0"/>
              <a:t>models</a:t>
            </a:r>
          </a:p>
          <a:p>
            <a:pPr marL="457200" indent="-457200" defTabSz="825500" hangingPunct="0">
              <a:spcBef>
                <a:spcPts val="600"/>
              </a:spcBef>
              <a:spcAft>
                <a:spcPts val="600"/>
              </a:spcAft>
              <a:buFont typeface="Arial" panose="020B0604020202020204" pitchFamily="34" charset="0"/>
              <a:buChar char="•"/>
            </a:pPr>
            <a:r>
              <a:rPr lang="en-US" sz="2800" dirty="0" smtClean="0"/>
              <a:t>Photoshop </a:t>
            </a:r>
            <a:r>
              <a:rPr lang="en-US" sz="2800" dirty="0"/>
              <a:t>for </a:t>
            </a:r>
            <a:r>
              <a:rPr lang="en-US" sz="2800" dirty="0" smtClean="0"/>
              <a:t>Textures</a:t>
            </a:r>
          </a:p>
          <a:p>
            <a:pPr marL="457200" indent="-457200" defTabSz="825500" hangingPunct="0">
              <a:spcBef>
                <a:spcPts val="600"/>
              </a:spcBef>
              <a:spcAft>
                <a:spcPts val="600"/>
              </a:spcAft>
              <a:buFont typeface="Arial" panose="020B0604020202020204" pitchFamily="34" charset="0"/>
              <a:buChar char="•"/>
            </a:pPr>
            <a:r>
              <a:rPr lang="en-US" sz="2800" dirty="0" smtClean="0"/>
              <a:t>Audacity </a:t>
            </a:r>
            <a:r>
              <a:rPr lang="en-US" sz="2800" dirty="0"/>
              <a:t>for </a:t>
            </a:r>
            <a:r>
              <a:rPr lang="en-US" sz="2800" dirty="0" smtClean="0"/>
              <a:t>sounds</a:t>
            </a:r>
            <a:endParaRPr lang="en-US" sz="2800" dirty="0"/>
          </a:p>
        </p:txBody>
      </p:sp>
      <p:sp>
        <p:nvSpPr>
          <p:cNvPr id="12" name="The Picture slide"/>
          <p:cNvSpPr txBox="1"/>
          <p:nvPr/>
        </p:nvSpPr>
        <p:spPr>
          <a:xfrm>
            <a:off x="2999232" y="3456432"/>
            <a:ext cx="7082914" cy="872034"/>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cap="all" dirty="0"/>
              <a:t>Importing Content</a:t>
            </a:r>
            <a:endParaRPr sz="5000" cap="all" dirty="0"/>
          </a:p>
        </p:txBody>
      </p:sp>
      <p:sp>
        <p:nvSpPr>
          <p:cNvPr id="13" name="Rectangle"/>
          <p:cNvSpPr/>
          <p:nvPr/>
        </p:nvSpPr>
        <p:spPr>
          <a:xfrm>
            <a:off x="2980944" y="4572000"/>
            <a:ext cx="7104888" cy="127366"/>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Tree>
    <p:extLst>
      <p:ext uri="{BB962C8B-B14F-4D97-AF65-F5344CB8AC3E}">
        <p14:creationId xmlns:p14="http://schemas.microsoft.com/office/powerpoint/2010/main" val="2515880225"/>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1400177" y="0"/>
            <a:ext cx="7765126" cy="13716000"/>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686" name="Just like flower porcelain  You’re like a moon that  awaken to say hello So beautiful and bright that you make me content to play it  world"/>
          <p:cNvSpPr txBox="1"/>
          <p:nvPr/>
        </p:nvSpPr>
        <p:spPr>
          <a:xfrm>
            <a:off x="1903990" y="4183930"/>
            <a:ext cx="6572120" cy="471924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spAutoFit/>
          </a:bodyPr>
          <a:lstStyle>
            <a:lvl1pPr algn="r">
              <a:defRPr b="1">
                <a:latin typeface="Helvetica"/>
                <a:ea typeface="Helvetica"/>
                <a:cs typeface="Helvetica"/>
                <a:sym typeface="Helvetica"/>
              </a:defRPr>
            </a:lvl1pPr>
          </a:lstStyle>
          <a:p>
            <a:pPr defTabSz="825500" hangingPunct="0"/>
            <a:r>
              <a:rPr lang="en-US" sz="5000" dirty="0"/>
              <a:t>Some of the </a:t>
            </a:r>
            <a:r>
              <a:rPr lang="en-US" sz="5000" dirty="0" smtClean="0"/>
              <a:t>Most Common File Types and the Asset Types and Some Applications They Are Associated With </a:t>
            </a:r>
            <a:endParaRPr lang="en-US" sz="5000"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3969373" y="386277"/>
            <a:ext cx="2626730" cy="2683626"/>
          </a:xfrm>
          <a:prstGeom prst="rect">
            <a:avLst/>
          </a:prstGeom>
        </p:spPr>
      </p:pic>
      <p:graphicFrame>
        <p:nvGraphicFramePr>
          <p:cNvPr id="7" name="Table 6">
            <a:extLst>
              <a:ext uri="{FF2B5EF4-FFF2-40B4-BE49-F238E27FC236}">
                <a16:creationId xmlns:a16="http://schemas.microsoft.com/office/drawing/2014/main" xmlns="" id="{610AE1C2-963F-4B48-A1B3-68429488629E}"/>
              </a:ext>
            </a:extLst>
          </p:cNvPr>
          <p:cNvGraphicFramePr>
            <a:graphicFrameLocks noGrp="1"/>
          </p:cNvGraphicFramePr>
          <p:nvPr>
            <p:extLst>
              <p:ext uri="{D42A27DB-BD31-4B8C-83A1-F6EECF244321}">
                <p14:modId xmlns:p14="http://schemas.microsoft.com/office/powerpoint/2010/main" val="1844830197"/>
              </p:ext>
            </p:extLst>
          </p:nvPr>
        </p:nvGraphicFramePr>
        <p:xfrm>
          <a:off x="10762740" y="1371600"/>
          <a:ext cx="11952884" cy="11403954"/>
        </p:xfrm>
        <a:graphic>
          <a:graphicData uri="http://schemas.openxmlformats.org/drawingml/2006/table">
            <a:tbl>
              <a:tblPr firstRow="1" bandRow="1">
                <a:tableStyleId>{37CE84F3-28C3-443E-9E96-99CF82512B78}</a:tableStyleId>
              </a:tblPr>
              <a:tblGrid>
                <a:gridCol w="4353956">
                  <a:extLst>
                    <a:ext uri="{9D8B030D-6E8A-4147-A177-3AD203B41FA5}">
                      <a16:colId xmlns:a16="http://schemas.microsoft.com/office/drawing/2014/main" xmlns="" val="3921641672"/>
                    </a:ext>
                  </a:extLst>
                </a:gridCol>
                <a:gridCol w="3799464">
                  <a:extLst>
                    <a:ext uri="{9D8B030D-6E8A-4147-A177-3AD203B41FA5}">
                      <a16:colId xmlns:a16="http://schemas.microsoft.com/office/drawing/2014/main" xmlns="" val="824435291"/>
                    </a:ext>
                  </a:extLst>
                </a:gridCol>
                <a:gridCol w="3799464">
                  <a:extLst>
                    <a:ext uri="{9D8B030D-6E8A-4147-A177-3AD203B41FA5}">
                      <a16:colId xmlns:a16="http://schemas.microsoft.com/office/drawing/2014/main" xmlns="" val="1825801107"/>
                    </a:ext>
                  </a:extLst>
                </a:gridCol>
              </a:tblGrid>
              <a:tr h="731520">
                <a:tc>
                  <a:txBody>
                    <a:bodyPr/>
                    <a:lstStyle/>
                    <a:p>
                      <a:pPr algn="l"/>
                      <a:r>
                        <a:rPr lang="en-US" sz="2800" dirty="0">
                          <a:latin typeface="+mn-lt"/>
                        </a:rPr>
                        <a:t>Asset </a:t>
                      </a:r>
                      <a:r>
                        <a:rPr lang="en-US" sz="2800" dirty="0" smtClean="0">
                          <a:latin typeface="+mn-lt"/>
                        </a:rPr>
                        <a:t>Type</a:t>
                      </a:r>
                      <a:endParaRPr lang="en-US" sz="2800" dirty="0">
                        <a:latin typeface="+mn-lt"/>
                      </a:endParaRPr>
                    </a:p>
                  </a:txBody>
                  <a:tcPr marL="182880" marR="182880" marT="91440" marB="91440" anchor="ctr"/>
                </a:tc>
                <a:tc>
                  <a:txBody>
                    <a:bodyPr/>
                    <a:lstStyle/>
                    <a:p>
                      <a:pPr algn="l"/>
                      <a:r>
                        <a:rPr lang="en-US" sz="2800" dirty="0">
                          <a:latin typeface="+mn-lt"/>
                        </a:rPr>
                        <a:t>File </a:t>
                      </a:r>
                      <a:r>
                        <a:rPr lang="en-US" sz="2800" dirty="0" smtClean="0">
                          <a:latin typeface="+mn-lt"/>
                        </a:rPr>
                        <a:t>Extension</a:t>
                      </a:r>
                      <a:endParaRPr lang="en-US" sz="2800" dirty="0">
                        <a:latin typeface="+mn-lt"/>
                      </a:endParaRPr>
                    </a:p>
                  </a:txBody>
                  <a:tcPr marL="182880" marR="182880" marT="91440" marB="91440" anchor="ctr"/>
                </a:tc>
                <a:tc>
                  <a:txBody>
                    <a:bodyPr/>
                    <a:lstStyle/>
                    <a:p>
                      <a:pPr algn="l"/>
                      <a:r>
                        <a:rPr lang="en-US" sz="2800" dirty="0" smtClean="0">
                          <a:latin typeface="+mn-lt"/>
                        </a:rPr>
                        <a:t>Application</a:t>
                      </a:r>
                    </a:p>
                  </a:txBody>
                  <a:tcPr marL="182880" marR="182880" marT="91440" marB="91440" anchor="ctr"/>
                </a:tc>
                <a:extLst>
                  <a:ext uri="{0D108BD9-81ED-4DB2-BD59-A6C34878D82A}">
                    <a16:rowId xmlns:a16="http://schemas.microsoft.com/office/drawing/2014/main" xmlns="" val="3415175072"/>
                  </a:ext>
                </a:extLst>
              </a:tr>
              <a:tr h="1828800">
                <a:tc>
                  <a:txBody>
                    <a:bodyPr/>
                    <a:lstStyle/>
                    <a:p>
                      <a:pPr algn="l"/>
                      <a:r>
                        <a:rPr lang="da-DK" sz="2800" b="0" i="0" u="none" strike="noStrike" cap="none" baseline="0" dirty="0">
                          <a:solidFill>
                            <a:schemeClr val="lt1"/>
                          </a:solidFill>
                          <a:latin typeface="+mn-lt"/>
                          <a:ea typeface="+mn-ea"/>
                          <a:cs typeface="+mn-cs"/>
                          <a:sym typeface="Arial"/>
                        </a:rPr>
                        <a:t>3D </a:t>
                      </a:r>
                      <a:r>
                        <a:rPr lang="da-DK" sz="2800" b="0" i="0" u="none" strike="noStrike" cap="none" baseline="0" dirty="0" smtClean="0">
                          <a:solidFill>
                            <a:schemeClr val="lt1"/>
                          </a:solidFill>
                          <a:latin typeface="+mn-lt"/>
                          <a:ea typeface="+mn-ea"/>
                          <a:cs typeface="+mn-cs"/>
                          <a:sym typeface="Arial"/>
                        </a:rPr>
                        <a:t>models, Skeletal Mesh </a:t>
                      </a:r>
                      <a:r>
                        <a:rPr lang="da-DK" sz="2800" b="0" i="0" u="none" strike="noStrike" cap="none" baseline="0" dirty="0">
                          <a:solidFill>
                            <a:schemeClr val="lt1"/>
                          </a:solidFill>
                          <a:latin typeface="+mn-lt"/>
                          <a:ea typeface="+mn-ea"/>
                          <a:cs typeface="+mn-cs"/>
                          <a:sym typeface="Arial"/>
                        </a:rPr>
                        <a:t>rigs, </a:t>
                      </a:r>
                      <a:r>
                        <a:rPr lang="en-US" sz="2800" b="0" i="0" u="none" strike="noStrike" cap="none" baseline="0" dirty="0">
                          <a:solidFill>
                            <a:schemeClr val="lt1"/>
                          </a:solidFill>
                          <a:latin typeface="+mn-lt"/>
                          <a:ea typeface="+mn-ea"/>
                          <a:cs typeface="+mn-cs"/>
                          <a:sym typeface="Arial"/>
                        </a:rPr>
                        <a:t>animation data</a:t>
                      </a:r>
                      <a:endParaRPr lang="en-US" sz="2800" b="0" dirty="0">
                        <a:latin typeface="+mn-lt"/>
                      </a:endParaRPr>
                    </a:p>
                  </a:txBody>
                  <a:tcPr marL="182880" marR="182880" marT="91440" marB="91440" anchor="ctr"/>
                </a:tc>
                <a:tc>
                  <a:txBody>
                    <a:bodyPr/>
                    <a:lstStyle/>
                    <a:p>
                      <a:pPr algn="l"/>
                      <a:r>
                        <a:rPr lang="en-US" sz="2800" b="0" i="0" u="none" strike="noStrike" cap="none" baseline="0" dirty="0" smtClean="0">
                          <a:solidFill>
                            <a:schemeClr val="lt1"/>
                          </a:solidFill>
                          <a:latin typeface="+mn-lt"/>
                          <a:ea typeface="+mn-ea"/>
                          <a:cs typeface="+mn-cs"/>
                          <a:sym typeface="Arial"/>
                        </a:rPr>
                        <a:t>.</a:t>
                      </a:r>
                      <a:r>
                        <a:rPr lang="en-US" sz="2800" b="0" i="0" u="none" strike="noStrike" cap="none" baseline="0" dirty="0" err="1" smtClean="0">
                          <a:solidFill>
                            <a:schemeClr val="lt1"/>
                          </a:solidFill>
                          <a:latin typeface="+mn-lt"/>
                          <a:ea typeface="+mn-ea"/>
                          <a:cs typeface="+mn-cs"/>
                          <a:sym typeface="Arial"/>
                        </a:rPr>
                        <a:t>fbx</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obj</a:t>
                      </a:r>
                      <a:endParaRPr lang="en-US" sz="2800" b="0" dirty="0">
                        <a:latin typeface="+mn-lt"/>
                      </a:endParaRPr>
                    </a:p>
                  </a:txBody>
                  <a:tcPr marL="182880" marR="182880" marT="91440" marB="91440" anchor="ctr"/>
                </a:tc>
                <a:tc>
                  <a:txBody>
                    <a:bodyPr/>
                    <a:lstStyle/>
                    <a:p>
                      <a:pPr algn="l"/>
                      <a:r>
                        <a:rPr lang="en-US" sz="2800" b="0" dirty="0">
                          <a:latin typeface="+mn-lt"/>
                        </a:rPr>
                        <a:t>Maya</a:t>
                      </a:r>
                      <a:r>
                        <a:rPr lang="en-US" sz="2800" b="0" dirty="0" smtClean="0">
                          <a:latin typeface="+mn-lt"/>
                        </a:rPr>
                        <a:t>, 3ds </a:t>
                      </a:r>
                      <a:r>
                        <a:rPr lang="en-US" sz="2800" b="0" dirty="0">
                          <a:latin typeface="+mn-lt"/>
                        </a:rPr>
                        <a:t>Max, </a:t>
                      </a:r>
                      <a:r>
                        <a:rPr lang="en-US" sz="2800" b="0" dirty="0" err="1" smtClean="0">
                          <a:latin typeface="+mn-lt"/>
                        </a:rPr>
                        <a:t>ZBrush</a:t>
                      </a:r>
                      <a:endParaRPr lang="en-US" sz="2800" b="0" dirty="0">
                        <a:latin typeface="+mn-lt"/>
                      </a:endParaRPr>
                    </a:p>
                  </a:txBody>
                  <a:tcPr marL="182880" marR="182880" marT="91440" marB="91440" anchor="ctr"/>
                </a:tc>
                <a:extLst>
                  <a:ext uri="{0D108BD9-81ED-4DB2-BD59-A6C34878D82A}">
                    <a16:rowId xmlns:a16="http://schemas.microsoft.com/office/drawing/2014/main" xmlns="" val="2547582310"/>
                  </a:ext>
                </a:extLst>
              </a:tr>
              <a:tr h="1473939">
                <a:tc>
                  <a:txBody>
                    <a:bodyPr/>
                    <a:lstStyle/>
                    <a:p>
                      <a:pPr algn="l"/>
                      <a:r>
                        <a:rPr lang="en-US" sz="2800" b="0" i="0" u="none" strike="noStrike" cap="none" baseline="0" dirty="0" smtClean="0">
                          <a:solidFill>
                            <a:schemeClr val="lt1"/>
                          </a:solidFill>
                          <a:latin typeface="+mn-lt"/>
                          <a:ea typeface="+mn-ea"/>
                          <a:cs typeface="+mn-cs"/>
                          <a:sym typeface="Arial"/>
                        </a:rPr>
                        <a:t>Textures </a:t>
                      </a:r>
                      <a:r>
                        <a:rPr lang="en-US" sz="2800" b="0" i="0" u="none" strike="noStrike" cap="none" baseline="0" dirty="0">
                          <a:solidFill>
                            <a:schemeClr val="lt1"/>
                          </a:solidFill>
                          <a:latin typeface="+mn-lt"/>
                          <a:ea typeface="+mn-ea"/>
                          <a:cs typeface="+mn-cs"/>
                          <a:sym typeface="Arial"/>
                        </a:rPr>
                        <a:t>and images</a:t>
                      </a:r>
                      <a:endParaRPr lang="en-US" sz="2800" b="0" dirty="0">
                        <a:latin typeface="+mn-lt"/>
                      </a:endParaRPr>
                    </a:p>
                  </a:txBody>
                  <a:tcPr marL="182880" marR="182880" marT="91440" marB="91440" anchor="ctr"/>
                </a:tc>
                <a:tc>
                  <a:txBody>
                    <a:bodyPr/>
                    <a:lstStyle/>
                    <a:p>
                      <a:pPr algn="l"/>
                      <a:r>
                        <a:rPr lang="en-US" sz="2800" b="0" i="0" u="none" strike="noStrike" cap="none" baseline="0" dirty="0">
                          <a:solidFill>
                            <a:schemeClr val="lt1"/>
                          </a:solidFill>
                          <a:latin typeface="+mn-lt"/>
                          <a:ea typeface="+mn-ea"/>
                          <a:cs typeface="+mn-cs"/>
                          <a:sym typeface="Arial"/>
                        </a:rPr>
                        <a:t>.bmp, .jpeg, .</a:t>
                      </a:r>
                      <a:r>
                        <a:rPr lang="en-US" sz="2800" b="0" i="0" u="none" strike="noStrike" cap="none" baseline="0" dirty="0" err="1">
                          <a:solidFill>
                            <a:schemeClr val="lt1"/>
                          </a:solidFill>
                          <a:latin typeface="+mn-lt"/>
                          <a:ea typeface="+mn-ea"/>
                          <a:cs typeface="+mn-cs"/>
                          <a:sym typeface="Arial"/>
                        </a:rPr>
                        <a:t>pcx</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png</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psd</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tga</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hdr</a:t>
                      </a:r>
                      <a:endParaRPr lang="en-US" sz="2800" b="0" dirty="0">
                        <a:latin typeface="+mn-lt"/>
                      </a:endParaRPr>
                    </a:p>
                  </a:txBody>
                  <a:tcPr marL="182880" marR="182880" marT="91440" marB="91440" anchor="ctr"/>
                </a:tc>
                <a:tc>
                  <a:txBody>
                    <a:bodyPr/>
                    <a:lstStyle/>
                    <a:p>
                      <a:pPr algn="l"/>
                      <a:r>
                        <a:rPr lang="en-US" sz="2800" b="0" dirty="0">
                          <a:latin typeface="+mn-lt"/>
                        </a:rPr>
                        <a:t>Photoshop</a:t>
                      </a:r>
                    </a:p>
                  </a:txBody>
                  <a:tcPr marL="182880" marR="182880" marT="91440" marB="91440" anchor="ctr"/>
                </a:tc>
                <a:extLst>
                  <a:ext uri="{0D108BD9-81ED-4DB2-BD59-A6C34878D82A}">
                    <a16:rowId xmlns:a16="http://schemas.microsoft.com/office/drawing/2014/main" xmlns="" val="1156979982"/>
                  </a:ext>
                </a:extLst>
              </a:tr>
              <a:tr h="1473939">
                <a:tc>
                  <a:txBody>
                    <a:bodyPr/>
                    <a:lstStyle/>
                    <a:p>
                      <a:pPr algn="l"/>
                      <a:r>
                        <a:rPr lang="en-US" sz="2800" b="0" i="0" u="none" strike="noStrike" cap="none" baseline="0" dirty="0">
                          <a:solidFill>
                            <a:schemeClr val="lt1"/>
                          </a:solidFill>
                          <a:latin typeface="+mn-lt"/>
                          <a:ea typeface="+mn-ea"/>
                          <a:cs typeface="+mn-cs"/>
                          <a:sym typeface="Arial"/>
                        </a:rPr>
                        <a:t>Fonts</a:t>
                      </a:r>
                      <a:endParaRPr lang="en-US" sz="2800" b="0" dirty="0">
                        <a:latin typeface="+mn-lt"/>
                      </a:endParaRPr>
                    </a:p>
                  </a:txBody>
                  <a:tcPr marL="182880" marR="182880" marT="91440" marB="91440" anchor="ctr"/>
                </a:tc>
                <a:tc>
                  <a:txBody>
                    <a:bodyPr/>
                    <a:lstStyle/>
                    <a:p>
                      <a:pPr algn="l"/>
                      <a:r>
                        <a:rPr lang="en-US" sz="2800" b="0" i="0" u="none" strike="noStrike" cap="none" baseline="0" dirty="0">
                          <a:solidFill>
                            <a:schemeClr val="lt1"/>
                          </a:solidFill>
                          <a:latin typeface="+mn-lt"/>
                          <a:ea typeface="+mn-ea"/>
                          <a:cs typeface="+mn-cs"/>
                          <a:sym typeface="Arial"/>
                        </a:rPr>
                        <a:t>.</a:t>
                      </a:r>
                      <a:r>
                        <a:rPr lang="en-US" sz="2800" b="0" i="0" u="none" strike="noStrike" cap="none" baseline="0" dirty="0" err="1">
                          <a:solidFill>
                            <a:schemeClr val="lt1"/>
                          </a:solidFill>
                          <a:latin typeface="+mn-lt"/>
                          <a:ea typeface="+mn-ea"/>
                          <a:cs typeface="+mn-cs"/>
                          <a:sym typeface="Arial"/>
                        </a:rPr>
                        <a:t>otf</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ttf</a:t>
                      </a:r>
                      <a:endParaRPr lang="en-US" sz="2800" b="0" dirty="0">
                        <a:latin typeface="+mn-lt"/>
                      </a:endParaRPr>
                    </a:p>
                  </a:txBody>
                  <a:tcPr marL="182880" marR="182880" marT="91440" marB="91440" anchor="ctr"/>
                </a:tc>
                <a:tc>
                  <a:txBody>
                    <a:bodyPr/>
                    <a:lstStyle/>
                    <a:p>
                      <a:pPr algn="l"/>
                      <a:r>
                        <a:rPr lang="en-US" sz="2800" b="0" dirty="0">
                          <a:latin typeface="+mn-lt"/>
                        </a:rPr>
                        <a:t>BitFontMaker2</a:t>
                      </a:r>
                    </a:p>
                  </a:txBody>
                  <a:tcPr marL="182880" marR="182880" marT="91440" marB="91440" anchor="ctr"/>
                </a:tc>
                <a:extLst>
                  <a:ext uri="{0D108BD9-81ED-4DB2-BD59-A6C34878D82A}">
                    <a16:rowId xmlns:a16="http://schemas.microsoft.com/office/drawing/2014/main" xmlns="" val="2848818331"/>
                  </a:ext>
                </a:extLst>
              </a:tr>
              <a:tr h="1473939">
                <a:tc>
                  <a:txBody>
                    <a:bodyPr/>
                    <a:lstStyle/>
                    <a:p>
                      <a:pPr algn="l"/>
                      <a:r>
                        <a:rPr lang="en-US" sz="2800" b="0" i="0" u="none" strike="noStrike" cap="none" baseline="0" dirty="0">
                          <a:solidFill>
                            <a:schemeClr val="lt1"/>
                          </a:solidFill>
                          <a:latin typeface="+mn-lt"/>
                          <a:ea typeface="+mn-ea"/>
                          <a:cs typeface="+mn-cs"/>
                          <a:sym typeface="Arial"/>
                        </a:rPr>
                        <a:t>Audio</a:t>
                      </a:r>
                      <a:endParaRPr lang="en-US" sz="2800" b="0" dirty="0">
                        <a:latin typeface="+mn-lt"/>
                      </a:endParaRPr>
                    </a:p>
                  </a:txBody>
                  <a:tcPr marL="182880" marR="182880" marT="91440" marB="91440" anchor="ctr"/>
                </a:tc>
                <a:tc>
                  <a:txBody>
                    <a:bodyPr/>
                    <a:lstStyle/>
                    <a:p>
                      <a:pPr algn="l"/>
                      <a:r>
                        <a:rPr lang="en-US" sz="2800" b="0" i="0" u="none" strike="noStrike" cap="none" baseline="0" dirty="0">
                          <a:solidFill>
                            <a:schemeClr val="lt1"/>
                          </a:solidFill>
                          <a:latin typeface="+mn-lt"/>
                          <a:ea typeface="+mn-ea"/>
                          <a:cs typeface="+mn-cs"/>
                          <a:sym typeface="Arial"/>
                        </a:rPr>
                        <a:t>.wav</a:t>
                      </a:r>
                      <a:endParaRPr lang="en-US" sz="2800" b="0" dirty="0">
                        <a:latin typeface="+mn-lt"/>
                      </a:endParaRPr>
                    </a:p>
                  </a:txBody>
                  <a:tcPr marL="182880" marR="182880" marT="91440" marB="91440" anchor="ctr"/>
                </a:tc>
                <a:tc>
                  <a:txBody>
                    <a:bodyPr/>
                    <a:lstStyle/>
                    <a:p>
                      <a:pPr algn="l"/>
                      <a:r>
                        <a:rPr lang="en-US" sz="2800" b="0" dirty="0">
                          <a:latin typeface="+mn-lt"/>
                        </a:rPr>
                        <a:t>Audacity, </a:t>
                      </a:r>
                      <a:r>
                        <a:rPr lang="en-US" sz="2800" b="0" dirty="0" smtClean="0">
                          <a:latin typeface="+mn-lt"/>
                        </a:rPr>
                        <a:t>Audition</a:t>
                      </a:r>
                      <a:endParaRPr lang="en-US" sz="2800" b="0" dirty="0">
                        <a:latin typeface="+mn-lt"/>
                      </a:endParaRPr>
                    </a:p>
                  </a:txBody>
                  <a:tcPr marL="182880" marR="182880" marT="91440" marB="91440" anchor="ctr"/>
                </a:tc>
                <a:extLst>
                  <a:ext uri="{0D108BD9-81ED-4DB2-BD59-A6C34878D82A}">
                    <a16:rowId xmlns:a16="http://schemas.microsoft.com/office/drawing/2014/main" xmlns="" val="1075191183"/>
                  </a:ext>
                </a:extLst>
              </a:tr>
              <a:tr h="1473939">
                <a:tc>
                  <a:txBody>
                    <a:bodyPr/>
                    <a:lstStyle/>
                    <a:p>
                      <a:pPr algn="l"/>
                      <a:r>
                        <a:rPr lang="en-US" sz="2800" b="0" i="0" u="none" strike="noStrike" cap="none" baseline="0" dirty="0">
                          <a:solidFill>
                            <a:schemeClr val="lt1"/>
                          </a:solidFill>
                          <a:latin typeface="+mn-lt"/>
                          <a:ea typeface="+mn-ea"/>
                          <a:cs typeface="+mn-cs"/>
                          <a:sym typeface="Arial"/>
                        </a:rPr>
                        <a:t>Video and multimedia</a:t>
                      </a:r>
                      <a:endParaRPr lang="en-US" sz="2800" b="0" dirty="0">
                        <a:latin typeface="+mn-lt"/>
                      </a:endParaRPr>
                    </a:p>
                  </a:txBody>
                  <a:tcPr marL="182880" marR="182880" marT="91440" marB="91440" anchor="ctr"/>
                </a:tc>
                <a:tc>
                  <a:txBody>
                    <a:bodyPr/>
                    <a:lstStyle/>
                    <a:p>
                      <a:pPr algn="l"/>
                      <a:r>
                        <a:rPr lang="en-US" sz="2800" b="0" i="0" u="none" strike="noStrike" cap="none" baseline="0" dirty="0" smtClean="0">
                          <a:solidFill>
                            <a:schemeClr val="lt1"/>
                          </a:solidFill>
                          <a:latin typeface="+mn-lt"/>
                          <a:ea typeface="+mn-ea"/>
                          <a:cs typeface="+mn-cs"/>
                          <a:sym typeface="Arial"/>
                        </a:rPr>
                        <a:t>.</a:t>
                      </a:r>
                      <a:r>
                        <a:rPr lang="en-US" sz="2800" b="0" i="0" u="none" strike="noStrike" cap="none" baseline="0" dirty="0" err="1" smtClean="0">
                          <a:solidFill>
                            <a:schemeClr val="lt1"/>
                          </a:solidFill>
                          <a:latin typeface="+mn-lt"/>
                          <a:ea typeface="+mn-ea"/>
                          <a:cs typeface="+mn-cs"/>
                          <a:sym typeface="Arial"/>
                        </a:rPr>
                        <a:t>wmv</a:t>
                      </a:r>
                      <a:endParaRPr lang="en-US" sz="2800" b="0" dirty="0">
                        <a:latin typeface="+mn-lt"/>
                      </a:endParaRPr>
                    </a:p>
                  </a:txBody>
                  <a:tcPr marL="182880" marR="182880" marT="91440" marB="91440" anchor="ctr"/>
                </a:tc>
                <a:tc>
                  <a:txBody>
                    <a:bodyPr/>
                    <a:lstStyle/>
                    <a:p>
                      <a:pPr algn="l"/>
                      <a:r>
                        <a:rPr lang="en-US" sz="2800" b="0" dirty="0">
                          <a:latin typeface="+mn-lt"/>
                        </a:rPr>
                        <a:t>After </a:t>
                      </a:r>
                      <a:r>
                        <a:rPr lang="en-US" sz="2800" b="0" dirty="0" smtClean="0">
                          <a:latin typeface="+mn-lt"/>
                        </a:rPr>
                        <a:t>Effects, </a:t>
                      </a:r>
                      <a:r>
                        <a:rPr lang="en-US" sz="2800" b="0" dirty="0">
                          <a:latin typeface="+mn-lt"/>
                        </a:rPr>
                        <a:t>Media Encoder</a:t>
                      </a:r>
                    </a:p>
                  </a:txBody>
                  <a:tcPr marL="182880" marR="182880" marT="91440" marB="91440" anchor="ctr"/>
                </a:tc>
                <a:extLst>
                  <a:ext uri="{0D108BD9-81ED-4DB2-BD59-A6C34878D82A}">
                    <a16:rowId xmlns:a16="http://schemas.microsoft.com/office/drawing/2014/main" xmlns="" val="3816785192"/>
                  </a:ext>
                </a:extLst>
              </a:tr>
              <a:tr h="1473939">
                <a:tc>
                  <a:txBody>
                    <a:bodyPr/>
                    <a:lstStyle/>
                    <a:p>
                      <a:pPr algn="l"/>
                      <a:r>
                        <a:rPr lang="en-US" sz="2800" b="0" i="0" u="none" strike="noStrike" cap="none" baseline="0" dirty="0">
                          <a:solidFill>
                            <a:schemeClr val="lt1"/>
                          </a:solidFill>
                          <a:latin typeface="+mn-lt"/>
                          <a:ea typeface="+mn-ea"/>
                          <a:cs typeface="+mn-cs"/>
                          <a:sym typeface="Arial"/>
                        </a:rPr>
                        <a:t>PhysX</a:t>
                      </a:r>
                      <a:endParaRPr lang="en-US" sz="2800" b="0" dirty="0">
                        <a:latin typeface="+mn-lt"/>
                      </a:endParaRPr>
                    </a:p>
                  </a:txBody>
                  <a:tcPr marL="182880" marR="182880" marT="91440" marB="91440" anchor="ctr"/>
                </a:tc>
                <a:tc>
                  <a:txBody>
                    <a:bodyPr/>
                    <a:lstStyle/>
                    <a:p>
                      <a:pPr algn="l"/>
                      <a:r>
                        <a:rPr lang="en-US" sz="2800" b="0" i="0" u="none" strike="noStrike" cap="none" baseline="0" dirty="0">
                          <a:solidFill>
                            <a:schemeClr val="lt1"/>
                          </a:solidFill>
                          <a:latin typeface="+mn-lt"/>
                          <a:ea typeface="+mn-ea"/>
                          <a:cs typeface="+mn-cs"/>
                          <a:sym typeface="Arial"/>
                        </a:rPr>
                        <a:t>.</a:t>
                      </a:r>
                      <a:r>
                        <a:rPr lang="en-US" sz="2800" b="0" i="0" u="none" strike="noStrike" cap="none" baseline="0" dirty="0" err="1">
                          <a:solidFill>
                            <a:schemeClr val="lt1"/>
                          </a:solidFill>
                          <a:latin typeface="+mn-lt"/>
                          <a:ea typeface="+mn-ea"/>
                          <a:cs typeface="+mn-cs"/>
                          <a:sym typeface="Arial"/>
                        </a:rPr>
                        <a:t>apb</a:t>
                      </a:r>
                      <a:r>
                        <a:rPr lang="en-US" sz="2800" b="0" i="0" u="none" strike="noStrike" cap="none" baseline="0" dirty="0">
                          <a:solidFill>
                            <a:schemeClr val="lt1"/>
                          </a:solidFill>
                          <a:latin typeface="+mn-lt"/>
                          <a:ea typeface="+mn-ea"/>
                          <a:cs typeface="+mn-cs"/>
                          <a:sym typeface="Arial"/>
                        </a:rPr>
                        <a:t>, .</a:t>
                      </a:r>
                      <a:r>
                        <a:rPr lang="en-US" sz="2800" b="0" i="0" u="none" strike="noStrike" cap="none" baseline="0" dirty="0" err="1">
                          <a:solidFill>
                            <a:schemeClr val="lt1"/>
                          </a:solidFill>
                          <a:latin typeface="+mn-lt"/>
                          <a:ea typeface="+mn-ea"/>
                          <a:cs typeface="+mn-cs"/>
                          <a:sym typeface="Arial"/>
                        </a:rPr>
                        <a:t>apx</a:t>
                      </a:r>
                      <a:endParaRPr lang="en-US" sz="2800" b="0" dirty="0">
                        <a:latin typeface="+mn-lt"/>
                      </a:endParaRPr>
                    </a:p>
                  </a:txBody>
                  <a:tcPr marL="182880" marR="182880" marT="91440" marB="91440" anchor="ctr"/>
                </a:tc>
                <a:tc>
                  <a:txBody>
                    <a:bodyPr/>
                    <a:lstStyle/>
                    <a:p>
                      <a:pPr algn="l"/>
                      <a:r>
                        <a:rPr lang="en-US" sz="2800" dirty="0">
                          <a:latin typeface="+mn-lt"/>
                        </a:rPr>
                        <a:t>APEX PhysX Lab</a:t>
                      </a:r>
                      <a:endParaRPr lang="en-US" sz="2800" b="0" dirty="0">
                        <a:latin typeface="+mn-lt"/>
                      </a:endParaRPr>
                    </a:p>
                  </a:txBody>
                  <a:tcPr marL="182880" marR="182880" marT="91440" marB="91440" anchor="ctr"/>
                </a:tc>
                <a:extLst>
                  <a:ext uri="{0D108BD9-81ED-4DB2-BD59-A6C34878D82A}">
                    <a16:rowId xmlns:a16="http://schemas.microsoft.com/office/drawing/2014/main" xmlns="" val="2567153239"/>
                  </a:ext>
                </a:extLst>
              </a:tr>
              <a:tr h="1473939">
                <a:tc>
                  <a:txBody>
                    <a:bodyPr/>
                    <a:lstStyle/>
                    <a:p>
                      <a:pPr algn="l"/>
                      <a:r>
                        <a:rPr lang="en-US" sz="2800" b="0" i="0" u="none" strike="noStrike" cap="none" baseline="0" dirty="0">
                          <a:solidFill>
                            <a:schemeClr val="lt1"/>
                          </a:solidFill>
                          <a:latin typeface="+mn-lt"/>
                          <a:ea typeface="+mn-ea"/>
                          <a:cs typeface="+mn-cs"/>
                          <a:sym typeface="Arial"/>
                        </a:rPr>
                        <a:t>Other</a:t>
                      </a:r>
                      <a:endParaRPr lang="en-US" sz="2800" b="0" dirty="0">
                        <a:latin typeface="+mn-lt"/>
                      </a:endParaRPr>
                    </a:p>
                  </a:txBody>
                  <a:tcPr marL="182880" marR="182880" marT="91440" marB="91440" anchor="ctr"/>
                </a:tc>
                <a:tc>
                  <a:txBody>
                    <a:bodyPr/>
                    <a:lstStyle/>
                    <a:p>
                      <a:pPr algn="l"/>
                      <a:r>
                        <a:rPr lang="en-US" sz="2800" b="0" i="0" u="none" strike="noStrike" cap="none" baseline="0" dirty="0">
                          <a:solidFill>
                            <a:schemeClr val="lt1"/>
                          </a:solidFill>
                          <a:latin typeface="+mn-lt"/>
                          <a:ea typeface="+mn-ea"/>
                          <a:cs typeface="+mn-cs"/>
                          <a:sym typeface="Arial"/>
                        </a:rPr>
                        <a:t>.csv</a:t>
                      </a:r>
                      <a:endParaRPr lang="en-US" sz="2800" b="0" dirty="0">
                        <a:latin typeface="+mn-lt"/>
                      </a:endParaRPr>
                    </a:p>
                  </a:txBody>
                  <a:tcPr marL="182880" marR="182880" marT="91440" marB="91440" anchor="ctr"/>
                </a:tc>
                <a:tc>
                  <a:txBody>
                    <a:bodyPr/>
                    <a:lstStyle/>
                    <a:p>
                      <a:pPr algn="l"/>
                      <a:r>
                        <a:rPr lang="en-US" sz="2800" b="0" dirty="0">
                          <a:latin typeface="+mn-lt"/>
                        </a:rPr>
                        <a:t>Excel</a:t>
                      </a:r>
                    </a:p>
                  </a:txBody>
                  <a:tcPr marL="182880" marR="182880" marT="91440" marB="91440" anchor="ctr"/>
                </a:tc>
                <a:extLst>
                  <a:ext uri="{0D108BD9-81ED-4DB2-BD59-A6C34878D82A}">
                    <a16:rowId xmlns:a16="http://schemas.microsoft.com/office/drawing/2014/main" xmlns="" val="1347243378"/>
                  </a:ext>
                </a:extLst>
              </a:tr>
            </a:tbl>
          </a:graphicData>
        </a:graphic>
      </p:graphicFrame>
    </p:spTree>
    <p:extLst>
      <p:ext uri="{BB962C8B-B14F-4D97-AF65-F5344CB8AC3E}">
        <p14:creationId xmlns:p14="http://schemas.microsoft.com/office/powerpoint/2010/main" val="3644103545"/>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963195" y="557715"/>
            <a:ext cx="14796046" cy="12496066"/>
          </a:xfrm>
          <a:prstGeom prst="rect">
            <a:avLst/>
          </a:prstGeom>
        </p:spPr>
      </p:pic>
      <p:sp>
        <p:nvSpPr>
          <p:cNvPr id="13" name="The Picture slide"/>
          <p:cNvSpPr txBox="1"/>
          <p:nvPr/>
        </p:nvSpPr>
        <p:spPr>
          <a:xfrm>
            <a:off x="16824960" y="2217314"/>
            <a:ext cx="7004304"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Other Asset Types</a:t>
            </a:r>
            <a:endParaRPr sz="36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824960" y="3783370"/>
            <a:ext cx="7008270" cy="416524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There are many assets that are not imported but are created directly in the Editor.</a:t>
            </a:r>
          </a:p>
          <a:p>
            <a:r>
              <a:rPr lang="en-US" sz="2800" dirty="0"/>
              <a:t> </a:t>
            </a:r>
          </a:p>
          <a:p>
            <a:pPr>
              <a:spcAft>
                <a:spcPts val="2400"/>
              </a:spcAft>
            </a:pPr>
            <a:r>
              <a:rPr lang="en-US" sz="2800" dirty="0"/>
              <a:t>Common </a:t>
            </a:r>
            <a:r>
              <a:rPr lang="en-US" sz="2800" dirty="0" smtClean="0"/>
              <a:t>examples:</a:t>
            </a:r>
            <a:endParaRPr lang="en-US" sz="2800" kern="1200" dirty="0">
              <a:solidFill>
                <a:srgbClr val="27292E"/>
              </a:solidFill>
            </a:endParaRPr>
          </a:p>
          <a:p>
            <a:pPr marL="571500" indent="-571500">
              <a:spcAft>
                <a:spcPts val="600"/>
              </a:spcAft>
              <a:buFont typeface="Arial" panose="020B0604020202020204" pitchFamily="34" charset="0"/>
              <a:buChar char="•"/>
            </a:pPr>
            <a:r>
              <a:rPr lang="en-US" sz="2800" kern="1200" dirty="0">
                <a:solidFill>
                  <a:srgbClr val="27292E"/>
                </a:solidFill>
              </a:rPr>
              <a:t>Blueprint </a:t>
            </a:r>
            <a:r>
              <a:rPr lang="en-US" sz="2800" kern="1200" dirty="0" smtClean="0">
                <a:solidFill>
                  <a:srgbClr val="27292E"/>
                </a:solidFill>
              </a:rPr>
              <a:t>classes </a:t>
            </a:r>
            <a:endParaRPr lang="en-US" sz="2800" kern="1200" dirty="0">
              <a:solidFill>
                <a:srgbClr val="27292E"/>
              </a:solidFill>
            </a:endParaRPr>
          </a:p>
          <a:p>
            <a:pPr marL="571500" indent="-571500">
              <a:spcBef>
                <a:spcPts val="600"/>
              </a:spcBef>
              <a:spcAft>
                <a:spcPts val="600"/>
              </a:spcAft>
              <a:buFont typeface="Arial" panose="020B0604020202020204" pitchFamily="34" charset="0"/>
              <a:buChar char="•"/>
            </a:pPr>
            <a:r>
              <a:rPr lang="en-US" sz="2800" kern="1200" dirty="0">
                <a:solidFill>
                  <a:srgbClr val="27292E"/>
                </a:solidFill>
              </a:rPr>
              <a:t>Particle Systems </a:t>
            </a:r>
          </a:p>
          <a:p>
            <a:pPr marL="571500" indent="-571500">
              <a:spcBef>
                <a:spcPts val="600"/>
              </a:spcBef>
              <a:buFont typeface="Arial" panose="020B0604020202020204" pitchFamily="34" charset="0"/>
              <a:buChar char="•"/>
            </a:pPr>
            <a:r>
              <a:rPr lang="en-US" sz="2800" kern="1200" dirty="0">
                <a:solidFill>
                  <a:srgbClr val="27292E"/>
                </a:solidFill>
              </a:rPr>
              <a:t>Materials and Material I</a:t>
            </a:r>
            <a:r>
              <a:rPr lang="en-US" sz="2800" kern="1200" dirty="0" smtClean="0">
                <a:solidFill>
                  <a:srgbClr val="27292E"/>
                </a:solidFill>
              </a:rPr>
              <a:t>nstances</a:t>
            </a:r>
            <a:endParaRPr lang="en-US" sz="2800" kern="1200" dirty="0">
              <a:solidFill>
                <a:srgbClr val="27292E"/>
              </a:solidFill>
            </a:endParaRPr>
          </a:p>
        </p:txBody>
      </p:sp>
      <p:sp>
        <p:nvSpPr>
          <p:cNvPr id="15" name="Rectangle"/>
          <p:cNvSpPr/>
          <p:nvPr/>
        </p:nvSpPr>
        <p:spPr>
          <a:xfrm>
            <a:off x="16824960" y="3180501"/>
            <a:ext cx="7008270"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
        <p:nvSpPr>
          <p:cNvPr id="9" name="TextBox 8"/>
          <p:cNvSpPr txBox="1"/>
          <p:nvPr/>
        </p:nvSpPr>
        <p:spPr>
          <a:xfrm>
            <a:off x="4716380" y="12735747"/>
            <a:ext cx="7289672" cy="636072"/>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600" tIns="101600" rIns="101600" bIns="101600" numCol="1" spcCol="38100" rtlCol="0" anchor="ctr">
            <a:spAutoFit/>
          </a:bodyPr>
          <a:lstStyle/>
          <a:p>
            <a:pPr algn="ctr" defTabSz="1651000" hangingPunct="0"/>
            <a:r>
              <a:rPr lang="en-US" dirty="0">
                <a:latin typeface="+mn-lt"/>
              </a:rPr>
              <a:t>Content Browser</a:t>
            </a:r>
            <a:endParaRPr lang="en-US" dirty="0">
              <a:latin typeface="+mn-lt"/>
              <a:sym typeface="Helvetica Light"/>
            </a:endParaRPr>
          </a:p>
        </p:txBody>
      </p:sp>
    </p:spTree>
    <p:extLst>
      <p:ext uri="{BB962C8B-B14F-4D97-AF65-F5344CB8AC3E}">
        <p14:creationId xmlns:p14="http://schemas.microsoft.com/office/powerpoint/2010/main" val="369016718"/>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2154253" y="17253"/>
            <a:ext cx="8364042" cy="13716000"/>
          </a:xfrm>
          <a:prstGeom prst="rect">
            <a:avLst/>
          </a:prstGeom>
          <a:solidFill>
            <a:schemeClr val="bg1">
              <a:alpha val="80000"/>
            </a:schemeClr>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2999232" y="5760720"/>
            <a:ext cx="7082914" cy="35496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Good file organization is important. Before importing content into the engine, you should organize your external </a:t>
            </a:r>
            <a:r>
              <a:rPr lang="en-US" sz="2800" dirty="0" smtClean="0"/>
              <a:t>files.</a:t>
            </a:r>
            <a:endParaRPr lang="en-US" sz="2800" dirty="0"/>
          </a:p>
          <a:p>
            <a:r>
              <a:rPr lang="en-US" sz="2800" dirty="0"/>
              <a:t> </a:t>
            </a:r>
          </a:p>
          <a:p>
            <a:r>
              <a:rPr lang="en-US" sz="2800" dirty="0"/>
              <a:t>If you ever need to make changes to the original assets, they can easily be updated and reimported with the Reimport command</a:t>
            </a:r>
            <a:r>
              <a:rPr lang="en-US" sz="2800" dirty="0" smtClean="0"/>
              <a:t>.</a:t>
            </a:r>
            <a:endParaRPr lang="en-US" sz="2800" dirty="0"/>
          </a:p>
        </p:txBody>
      </p:sp>
      <p:sp>
        <p:nvSpPr>
          <p:cNvPr id="12" name="The Picture slide"/>
          <p:cNvSpPr txBox="1"/>
          <p:nvPr/>
        </p:nvSpPr>
        <p:spPr>
          <a:xfrm>
            <a:off x="2999232" y="3329761"/>
            <a:ext cx="7082914" cy="164147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b">
            <a:spAutoFit/>
          </a:bodyPr>
          <a:lstStyle>
            <a:lvl1pPr>
              <a:defRPr b="1">
                <a:latin typeface="Helvetica"/>
                <a:ea typeface="Helvetica"/>
                <a:cs typeface="Helvetica"/>
                <a:sym typeface="Helvetica"/>
              </a:defRPr>
            </a:lvl1pPr>
          </a:lstStyle>
          <a:p>
            <a:pPr defTabSz="825500" hangingPunct="0"/>
            <a:r>
              <a:rPr lang="en-US" sz="5000" cap="all" dirty="0" smtClean="0"/>
              <a:t>Importing </a:t>
            </a:r>
            <a:r>
              <a:rPr lang="en-US" sz="5000" cap="all" dirty="0"/>
              <a:t>Assets:</a:t>
            </a:r>
          </a:p>
          <a:p>
            <a:pPr defTabSz="825500" hangingPunct="0"/>
            <a:r>
              <a:rPr lang="en-US" sz="5000" cap="all" dirty="0" smtClean="0"/>
              <a:t>File </a:t>
            </a:r>
            <a:r>
              <a:rPr lang="en-US" sz="5000" cap="all" dirty="0"/>
              <a:t>Organization</a:t>
            </a:r>
          </a:p>
        </p:txBody>
      </p:sp>
      <p:sp>
        <p:nvSpPr>
          <p:cNvPr id="13" name="Rectangle"/>
          <p:cNvSpPr/>
          <p:nvPr/>
        </p:nvSpPr>
        <p:spPr>
          <a:xfrm>
            <a:off x="2980944" y="5212080"/>
            <a:ext cx="7008270" cy="127366"/>
          </a:xfrm>
          <a:prstGeom prst="rect">
            <a:avLst/>
          </a:prstGeom>
          <a:solidFill>
            <a:srgbClr val="FFD966"/>
          </a:solidFill>
          <a:ln w="12700">
            <a:miter lim="400000"/>
          </a:ln>
        </p:spPr>
        <p:txBody>
          <a:bodyPr lIns="50800" tIns="50800" rIns="50800" bIns="50800" anchor="ctr"/>
          <a:lstStyle/>
          <a:p>
            <a:pPr algn="ctr" defTabSz="825500" hangingPunct="0">
              <a:defRPr sz="3200">
                <a:solidFill>
                  <a:srgbClr val="FFFFFF"/>
                </a:solidFill>
                <a:latin typeface="Helvetica"/>
                <a:ea typeface="Helvetica"/>
                <a:cs typeface="Helvetica"/>
                <a:sym typeface="Helvetica"/>
              </a:defRPr>
            </a:pPr>
            <a:endParaRPr sz="3200">
              <a:solidFill>
                <a:srgbClr val="FFFFFF"/>
              </a:solidFill>
              <a:latin typeface="Helvetica"/>
              <a:ea typeface="Helvetica"/>
              <a:cs typeface="Helvetica"/>
              <a:sym typeface="Helvetica"/>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Tree>
    <p:extLst>
      <p:ext uri="{BB962C8B-B14F-4D97-AF65-F5344CB8AC3E}">
        <p14:creationId xmlns:p14="http://schemas.microsoft.com/office/powerpoint/2010/main" val="2496112477"/>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Shape 150">
            <a:extLst>
              <a:ext uri="{FF2B5EF4-FFF2-40B4-BE49-F238E27FC236}">
                <a16:creationId xmlns:a16="http://schemas.microsoft.com/office/drawing/2014/main" xmlns="" id="{4408D0CE-350F-440E-8FD4-EE187EA96DEC}"/>
              </a:ext>
            </a:extLst>
          </p:cNvPr>
          <p:cNvPicPr preferRelativeResize="0"/>
          <p:nvPr/>
        </p:nvPicPr>
        <p:blipFill>
          <a:blip r:embed="rId3"/>
          <a:stretch>
            <a:fillRect/>
          </a:stretch>
        </p:blipFill>
        <p:spPr>
          <a:xfrm>
            <a:off x="2317739" y="557715"/>
            <a:ext cx="12138354" cy="12496066"/>
          </a:xfrm>
          <a:prstGeom prst="rect">
            <a:avLst/>
          </a:prstGeom>
          <a:noFill/>
          <a:ln>
            <a:noFill/>
          </a:ln>
        </p:spPr>
      </p:pic>
      <p:sp>
        <p:nvSpPr>
          <p:cNvPr id="13" name="The Picture slide"/>
          <p:cNvSpPr txBox="1"/>
          <p:nvPr/>
        </p:nvSpPr>
        <p:spPr>
          <a:xfrm>
            <a:off x="16276320" y="2217314"/>
            <a:ext cx="7061172"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b="1">
                <a:latin typeface="Helvetica"/>
                <a:ea typeface="Helvetica"/>
                <a:cs typeface="Helvetica"/>
                <a:sym typeface="Helvetica"/>
              </a:defRPr>
            </a:lvl1pPr>
          </a:lstStyle>
          <a:p>
            <a:r>
              <a:rPr lang="en-US" sz="3600" kern="1200" cap="all" dirty="0">
                <a:solidFill>
                  <a:srgbClr val="27292E"/>
                </a:solidFill>
              </a:rPr>
              <a:t>Naming conventions</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6276320" y="3800623"/>
            <a:ext cx="7061172" cy="398057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gn="l">
              <a:defRPr sz="2400">
                <a:latin typeface="Helvetica"/>
                <a:ea typeface="Helvetica"/>
                <a:cs typeface="Helvetica"/>
                <a:sym typeface="Helvetica"/>
              </a:defRPr>
            </a:lvl1pPr>
          </a:lstStyle>
          <a:p>
            <a:r>
              <a:rPr lang="en-US" sz="2800" dirty="0"/>
              <a:t>Another aspect of good file organization is naming conventions. Epic has created a style guide that establishes a best practice for naming assets and organizing files in the Content Browser once the assets have been imported</a:t>
            </a:r>
            <a:r>
              <a:rPr lang="en-US" sz="2800" dirty="0" smtClean="0"/>
              <a:t>.</a:t>
            </a:r>
            <a:endParaRPr lang="en-US" sz="2800" dirty="0"/>
          </a:p>
          <a:p>
            <a:endParaRPr lang="en-US" sz="2800" dirty="0"/>
          </a:p>
          <a:p>
            <a:r>
              <a:rPr lang="en-US" sz="2800" dirty="0" smtClean="0">
                <a:hlinkClick r:id="rId4"/>
              </a:rPr>
              <a:t>http</a:t>
            </a:r>
            <a:r>
              <a:rPr lang="en-US" sz="2800" dirty="0">
                <a:hlinkClick r:id="rId4"/>
              </a:rPr>
              <a:t>://ue4.style/</a:t>
            </a:r>
            <a:endParaRPr lang="en-US" sz="3600" dirty="0">
              <a:solidFill>
                <a:srgbClr val="434343"/>
              </a:solidFill>
              <a:latin typeface="Calibri"/>
              <a:cs typeface="Calibri"/>
              <a:sym typeface="Calibri"/>
            </a:endParaRPr>
          </a:p>
          <a:p>
            <a:pPr>
              <a:buClr>
                <a:srgbClr val="000000"/>
              </a:buClr>
            </a:pPr>
            <a:endParaRPr lang="en-US" sz="2800" dirty="0">
              <a:latin typeface="Calibri" panose="020F0502020204030204" pitchFamily="34" charset="0"/>
            </a:endParaRPr>
          </a:p>
        </p:txBody>
      </p:sp>
      <p:sp>
        <p:nvSpPr>
          <p:cNvPr id="15" name="Rectangle"/>
          <p:cNvSpPr/>
          <p:nvPr/>
        </p:nvSpPr>
        <p:spPr>
          <a:xfrm>
            <a:off x="16276320" y="3200400"/>
            <a:ext cx="7077456" cy="127366"/>
          </a:xfrm>
          <a:prstGeom prst="rect">
            <a:avLst/>
          </a:prstGeom>
          <a:solidFill>
            <a:srgbClr val="FFD966"/>
          </a:solidFill>
          <a:ln w="12700">
            <a:miter lim="400000"/>
          </a:ln>
        </p:spPr>
        <p:txBody>
          <a:bodyPr lIns="50800" tIns="50800" rIns="50800" bIns="50800" anchor="ctr"/>
          <a:lstStyle/>
          <a:p>
            <a:pPr>
              <a:defRPr sz="3200">
                <a:solidFill>
                  <a:srgbClr val="FFFFFF"/>
                </a:solidFill>
                <a:latin typeface="Helvetica"/>
                <a:ea typeface="Helvetica"/>
                <a:cs typeface="Helvetica"/>
                <a:sym typeface="Helvetica"/>
              </a:defRPr>
            </a:pPr>
            <a:endParaRPr sz="32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757273" y="11032377"/>
            <a:ext cx="2626730" cy="2683626"/>
          </a:xfrm>
          <a:prstGeom prst="rect">
            <a:avLst/>
          </a:prstGeom>
        </p:spPr>
      </p:pic>
      <p:sp>
        <p:nvSpPr>
          <p:cNvPr id="9" name="TextBox 8"/>
          <p:cNvSpPr txBox="1"/>
          <p:nvPr/>
        </p:nvSpPr>
        <p:spPr>
          <a:xfrm>
            <a:off x="4716380" y="12735747"/>
            <a:ext cx="7289672" cy="636072"/>
          </a:xfrm>
          <a:prstGeom prst="rect">
            <a:avLst/>
          </a:prstGeom>
          <a:solidFill>
            <a:srgbClr val="FFD966"/>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1600" tIns="101600" rIns="101600" bIns="101600" numCol="1" spcCol="38100" rtlCol="0" anchor="ctr">
            <a:spAutoFit/>
          </a:bodyPr>
          <a:lstStyle/>
          <a:p>
            <a:pPr algn="ctr" defTabSz="1651000" hangingPunct="0"/>
            <a:r>
              <a:rPr lang="en-US" dirty="0">
                <a:latin typeface="+mn-lt"/>
                <a:sym typeface="Helvetica Light"/>
              </a:rPr>
              <a:t>UE4 Style Guide</a:t>
            </a:r>
          </a:p>
        </p:txBody>
      </p:sp>
    </p:spTree>
    <p:extLst>
      <p:ext uri="{BB962C8B-B14F-4D97-AF65-F5344CB8AC3E}">
        <p14:creationId xmlns:p14="http://schemas.microsoft.com/office/powerpoint/2010/main" val="341469754"/>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2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6065</TotalTime>
  <Words>932</Words>
  <Application>Microsoft Office PowerPoint</Application>
  <PresentationFormat>Custom</PresentationFormat>
  <Paragraphs>167</Paragraphs>
  <Slides>24</Slides>
  <Notes>15</Notes>
  <HiddenSlides>0</HiddenSlides>
  <MMClips>0</MMClips>
  <ScaleCrop>false</ScaleCrop>
  <HeadingPairs>
    <vt:vector size="6" baseType="variant">
      <vt:variant>
        <vt:lpstr>Theme</vt:lpstr>
      </vt:variant>
      <vt:variant>
        <vt:i4>3</vt:i4>
      </vt:variant>
      <vt:variant>
        <vt:lpstr>Embedded OLE Servers</vt:lpstr>
      </vt:variant>
      <vt:variant>
        <vt:i4>1</vt:i4>
      </vt:variant>
      <vt:variant>
        <vt:lpstr>Slide Titles</vt:lpstr>
      </vt:variant>
      <vt:variant>
        <vt:i4>24</vt:i4>
      </vt:variant>
    </vt:vector>
  </HeadingPairs>
  <TitlesOfParts>
    <vt:vector size="28" baseType="lpstr">
      <vt:lpstr>White</vt:lpstr>
      <vt:lpstr>1_White</vt:lpstr>
      <vt:lpstr>2_White</vt:lpstr>
      <vt:lpstr>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dc:creator>
  <cp:lastModifiedBy>KBH</cp:lastModifiedBy>
  <cp:revision>175</cp:revision>
  <dcterms:modified xsi:type="dcterms:W3CDTF">2018-05-29T22:09:43Z</dcterms:modified>
</cp:coreProperties>
</file>